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theme/theme10.xml" ContentType="application/vnd.openxmlformats-officedocument.theme+xml"/>
  <Override PartName="/ppt/slideLayouts/slideLayout23.xml" ContentType="application/vnd.openxmlformats-officedocument.presentationml.slideLayout+xml"/>
  <Override PartName="/ppt/theme/theme11.xml" ContentType="application/vnd.openxmlformats-officedocument.theme+xml"/>
  <Override PartName="/ppt/slideLayouts/slideLayout24.xml" ContentType="application/vnd.openxmlformats-officedocument.presentationml.slideLayout+xml"/>
  <Override PartName="/ppt/theme/theme12.xml" ContentType="application/vnd.openxmlformats-officedocument.theme+xml"/>
  <Override PartName="/ppt/slideLayouts/slideLayout25.xml" ContentType="application/vnd.openxmlformats-officedocument.presentationml.slideLayout+xml"/>
  <Override PartName="/ppt/theme/theme13.xml" ContentType="application/vnd.openxmlformats-officedocument.theme+xml"/>
  <Override PartName="/ppt/slideLayouts/slideLayout26.xml" ContentType="application/vnd.openxmlformats-officedocument.presentationml.slideLayout+xml"/>
  <Override PartName="/ppt/theme/theme14.xml" ContentType="application/vnd.openxmlformats-officedocument.theme+xml"/>
  <Override PartName="/ppt/slideLayouts/slideLayout27.xml" ContentType="application/vnd.openxmlformats-officedocument.presentationml.slideLayout+xml"/>
  <Override PartName="/ppt/theme/theme15.xml" ContentType="application/vnd.openxmlformats-officedocument.theme+xml"/>
  <Override PartName="/ppt/slideLayouts/slideLayout28.xml" ContentType="application/vnd.openxmlformats-officedocument.presentationml.slideLayout+xml"/>
  <Override PartName="/ppt/theme/theme16.xml" ContentType="application/vnd.openxmlformats-officedocument.theme+xml"/>
  <Override PartName="/ppt/slideLayouts/slideLayout29.xml" ContentType="application/vnd.openxmlformats-officedocument.presentationml.slideLayout+xml"/>
  <Override PartName="/ppt/theme/theme17.xml" ContentType="application/vnd.openxmlformats-officedocument.theme+xml"/>
  <Override PartName="/ppt/slideLayouts/slideLayout30.xml" ContentType="application/vnd.openxmlformats-officedocument.presentationml.slideLayout+xml"/>
  <Override PartName="/ppt/theme/theme18.xml" ContentType="application/vnd.openxmlformats-officedocument.theme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theme/theme22.xml" ContentType="application/vnd.openxmlformats-officedocument.theme+xml"/>
  <Override PartName="/ppt/slideLayouts/slideLayout35.xml" ContentType="application/vnd.openxmlformats-officedocument.presentationml.slideLayout+xml"/>
  <Override PartName="/ppt/theme/theme23.xml" ContentType="application/vnd.openxmlformats-officedocument.theme+xml"/>
  <Override PartName="/ppt/slideLayouts/slideLayout36.xml" ContentType="application/vnd.openxmlformats-officedocument.presentationml.slideLayout+xml"/>
  <Override PartName="/ppt/theme/theme24.xml" ContentType="application/vnd.openxmlformats-officedocument.theme+xml"/>
  <Override PartName="/ppt/slideLayouts/slideLayout37.xml" ContentType="application/vnd.openxmlformats-officedocument.presentationml.slideLayout+xml"/>
  <Override PartName="/ppt/theme/theme25.xml" ContentType="application/vnd.openxmlformats-officedocument.theme+xml"/>
  <Override PartName="/ppt/slideLayouts/slideLayout38.xml" ContentType="application/vnd.openxmlformats-officedocument.presentationml.slideLayout+xml"/>
  <Override PartName="/ppt/theme/theme26.xml" ContentType="application/vnd.openxmlformats-officedocument.theme+xml"/>
  <Override PartName="/ppt/slideLayouts/slideLayout39.xml" ContentType="application/vnd.openxmlformats-officedocument.presentationml.slideLayout+xml"/>
  <Override PartName="/ppt/theme/theme27.xml" ContentType="application/vnd.openxmlformats-officedocument.theme+xml"/>
  <Override PartName="/ppt/slideLayouts/slideLayout40.xml" ContentType="application/vnd.openxmlformats-officedocument.presentationml.slideLayout+xml"/>
  <Override PartName="/ppt/theme/theme28.xml" ContentType="application/vnd.openxmlformats-officedocument.theme+xml"/>
  <Override PartName="/ppt/slideLayouts/slideLayout41.xml" ContentType="application/vnd.openxmlformats-officedocument.presentationml.slideLayout+xml"/>
  <Override PartName="/ppt/theme/theme29.xml" ContentType="application/vnd.openxmlformats-officedocument.theme+xml"/>
  <Override PartName="/ppt/slideLayouts/slideLayout42.xml" ContentType="application/vnd.openxmlformats-officedocument.presentationml.slideLayout+xml"/>
  <Override PartName="/ppt/theme/theme30.xml" ContentType="application/vnd.openxmlformats-officedocument.theme+xml"/>
  <Override PartName="/ppt/slideLayouts/slideLayout43.xml" ContentType="application/vnd.openxmlformats-officedocument.presentationml.slideLayout+xml"/>
  <Override PartName="/ppt/theme/theme31.xml" ContentType="application/vnd.openxmlformats-officedocument.theme+xml"/>
  <Override PartName="/ppt/slideLayouts/slideLayout44.xml" ContentType="application/vnd.openxmlformats-officedocument.presentationml.slideLayout+xml"/>
  <Override PartName="/ppt/theme/theme32.xml" ContentType="application/vnd.openxmlformats-officedocument.theme+xml"/>
  <Override PartName="/ppt/slideLayouts/slideLayout45.xml" ContentType="application/vnd.openxmlformats-officedocument.presentationml.slideLayout+xml"/>
  <Override PartName="/ppt/theme/theme33.xml" ContentType="application/vnd.openxmlformats-officedocument.theme+xml"/>
  <Override PartName="/ppt/slideLayouts/slideLayout46.xml" ContentType="application/vnd.openxmlformats-officedocument.presentationml.slideLayout+xml"/>
  <Override PartName="/ppt/theme/theme34.xml" ContentType="application/vnd.openxmlformats-officedocument.theme+xml"/>
  <Override PartName="/ppt/slideLayouts/slideLayout47.xml" ContentType="application/vnd.openxmlformats-officedocument.presentationml.slideLayout+xml"/>
  <Override PartName="/ppt/theme/theme35.xml" ContentType="application/vnd.openxmlformats-officedocument.theme+xml"/>
  <Override PartName="/ppt/slideLayouts/slideLayout48.xml" ContentType="application/vnd.openxmlformats-officedocument.presentationml.slideLayout+xml"/>
  <Override PartName="/ppt/theme/theme36.xml" ContentType="application/vnd.openxmlformats-officedocument.theme+xml"/>
  <Override PartName="/ppt/slideLayouts/slideLayout49.xml" ContentType="application/vnd.openxmlformats-officedocument.presentationml.slideLayout+xml"/>
  <Override PartName="/ppt/theme/theme37.xml" ContentType="application/vnd.openxmlformats-officedocument.theme+xml"/>
  <Override PartName="/ppt/slideLayouts/slideLayout50.xml" ContentType="application/vnd.openxmlformats-officedocument.presentationml.slideLayout+xml"/>
  <Override PartName="/ppt/theme/theme38.xml" ContentType="application/vnd.openxmlformats-officedocument.theme+xml"/>
  <Override PartName="/ppt/slideLayouts/slideLayout51.xml" ContentType="application/vnd.openxmlformats-officedocument.presentationml.slideLayout+xml"/>
  <Override PartName="/ppt/theme/theme39.xml" ContentType="application/vnd.openxmlformats-officedocument.theme+xml"/>
  <Override PartName="/ppt/slideLayouts/slideLayout52.xml" ContentType="application/vnd.openxmlformats-officedocument.presentationml.slideLayout+xml"/>
  <Override PartName="/ppt/theme/theme40.xml" ContentType="application/vnd.openxmlformats-officedocument.theme+xml"/>
  <Override PartName="/ppt/slideLayouts/slideLayout53.xml" ContentType="application/vnd.openxmlformats-officedocument.presentationml.slideLayout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  <p:sldMasterId id="2147483659" r:id="rId2"/>
    <p:sldMasterId id="2147483664" r:id="rId3"/>
    <p:sldMasterId id="2147484063" r:id="rId4"/>
    <p:sldMasterId id="2147484072" r:id="rId5"/>
    <p:sldMasterId id="2147484067" r:id="rId6"/>
    <p:sldMasterId id="2147484069" r:id="rId7"/>
    <p:sldMasterId id="2147484071" r:id="rId8"/>
    <p:sldMasterId id="2147484073" r:id="rId9"/>
    <p:sldMasterId id="2147484075" r:id="rId10"/>
    <p:sldMasterId id="2147484077" r:id="rId11"/>
    <p:sldMasterId id="2147484079" r:id="rId12"/>
    <p:sldMasterId id="2147484081" r:id="rId13"/>
    <p:sldMasterId id="2147484083" r:id="rId14"/>
    <p:sldMasterId id="2147484085" r:id="rId15"/>
    <p:sldMasterId id="2147484087" r:id="rId16"/>
    <p:sldMasterId id="2147484089" r:id="rId17"/>
    <p:sldMasterId id="2147484091" r:id="rId18"/>
    <p:sldMasterId id="2147484093" r:id="rId19"/>
    <p:sldMasterId id="2147484095" r:id="rId20"/>
    <p:sldMasterId id="2147484097" r:id="rId21"/>
    <p:sldMasterId id="2147484099" r:id="rId22"/>
    <p:sldMasterId id="2147484101" r:id="rId23"/>
    <p:sldMasterId id="2147484103" r:id="rId24"/>
    <p:sldMasterId id="2147484105" r:id="rId25"/>
    <p:sldMasterId id="2147484107" r:id="rId26"/>
    <p:sldMasterId id="2147484109" r:id="rId27"/>
    <p:sldMasterId id="2147484111" r:id="rId28"/>
    <p:sldMasterId id="2147484113" r:id="rId29"/>
    <p:sldMasterId id="2147484115" r:id="rId30"/>
    <p:sldMasterId id="2147484117" r:id="rId31"/>
    <p:sldMasterId id="2147484119" r:id="rId32"/>
    <p:sldMasterId id="2147484121" r:id="rId33"/>
    <p:sldMasterId id="2147484123" r:id="rId34"/>
    <p:sldMasterId id="2147484125" r:id="rId35"/>
    <p:sldMasterId id="2147484127" r:id="rId36"/>
    <p:sldMasterId id="2147484129" r:id="rId37"/>
    <p:sldMasterId id="2147484131" r:id="rId38"/>
    <p:sldMasterId id="2147484133" r:id="rId39"/>
    <p:sldMasterId id="2147484135" r:id="rId40"/>
    <p:sldMasterId id="2147484137" r:id="rId41"/>
  </p:sldMasterIdLst>
  <p:notesMasterIdLst>
    <p:notesMasterId r:id="rId93"/>
  </p:notesMasterIdLst>
  <p:handoutMasterIdLst>
    <p:handoutMasterId r:id="rId94"/>
  </p:handoutMasterIdLst>
  <p:sldIdLst>
    <p:sldId id="330" r:id="rId42"/>
    <p:sldId id="333" r:id="rId43"/>
    <p:sldId id="748" r:id="rId44"/>
    <p:sldId id="749" r:id="rId45"/>
    <p:sldId id="750" r:id="rId46"/>
    <p:sldId id="751" r:id="rId47"/>
    <p:sldId id="752" r:id="rId48"/>
    <p:sldId id="753" r:id="rId49"/>
    <p:sldId id="754" r:id="rId50"/>
    <p:sldId id="755" r:id="rId51"/>
    <p:sldId id="756" r:id="rId52"/>
    <p:sldId id="692" r:id="rId53"/>
    <p:sldId id="693" r:id="rId54"/>
    <p:sldId id="697" r:id="rId55"/>
    <p:sldId id="699" r:id="rId56"/>
    <p:sldId id="701" r:id="rId57"/>
    <p:sldId id="702" r:id="rId58"/>
    <p:sldId id="708" r:id="rId59"/>
    <p:sldId id="709" r:id="rId60"/>
    <p:sldId id="710" r:id="rId61"/>
    <p:sldId id="757" r:id="rId62"/>
    <p:sldId id="758" r:id="rId63"/>
    <p:sldId id="759" r:id="rId64"/>
    <p:sldId id="760" r:id="rId65"/>
    <p:sldId id="761" r:id="rId66"/>
    <p:sldId id="762" r:id="rId67"/>
    <p:sldId id="763" r:id="rId68"/>
    <p:sldId id="764" r:id="rId69"/>
    <p:sldId id="765" r:id="rId70"/>
    <p:sldId id="766" r:id="rId71"/>
    <p:sldId id="767" r:id="rId72"/>
    <p:sldId id="768" r:id="rId73"/>
    <p:sldId id="769" r:id="rId74"/>
    <p:sldId id="770" r:id="rId75"/>
    <p:sldId id="771" r:id="rId76"/>
    <p:sldId id="772" r:id="rId77"/>
    <p:sldId id="773" r:id="rId78"/>
    <p:sldId id="774" r:id="rId79"/>
    <p:sldId id="775" r:id="rId80"/>
    <p:sldId id="776" r:id="rId81"/>
    <p:sldId id="777" r:id="rId82"/>
    <p:sldId id="778" r:id="rId83"/>
    <p:sldId id="779" r:id="rId84"/>
    <p:sldId id="780" r:id="rId85"/>
    <p:sldId id="781" r:id="rId86"/>
    <p:sldId id="782" r:id="rId87"/>
    <p:sldId id="783" r:id="rId88"/>
    <p:sldId id="784" r:id="rId89"/>
    <p:sldId id="785" r:id="rId90"/>
    <p:sldId id="786" r:id="rId91"/>
    <p:sldId id="788" r:id="rId92"/>
  </p:sldIdLst>
  <p:sldSz cx="12192000" cy="6858000"/>
  <p:notesSz cx="6858000" cy="9144000"/>
  <p:embeddedFontLst>
    <p:embeddedFont>
      <p:font typeface="Helvetica" panose="020B0604020202020204" pitchFamily="34" charset="0"/>
      <p:regular r:id="rId95"/>
      <p:bold r:id="rId96"/>
      <p:italic r:id="rId97"/>
      <p:boldItalic r:id="rId98"/>
    </p:embeddedFont>
    <p:embeddedFont>
      <p:font typeface="Verdana" panose="020B0604030504040204" pitchFamily="34" charset="0"/>
      <p:regular r:id="rId99"/>
      <p:bold r:id="rId100"/>
      <p:italic r:id="rId101"/>
      <p:boldItalic r:id="rId102"/>
    </p:embeddedFont>
    <p:embeddedFont>
      <p:font typeface="Webdings" panose="05030102010509060703" pitchFamily="18" charset="2"/>
      <p:regular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99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pos="7355" userDrawn="1">
          <p15:clr>
            <a:srgbClr val="A4A3A4"/>
          </p15:clr>
        </p15:guide>
        <p15:guide id="7" orient="horz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A3"/>
    <a:srgbClr val="D4E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9630F-82C1-40B7-BC3A-925EFCFF5E92}">
  <a:tblStyle styleId="{40F9630F-82C1-40B7-BC3A-925EFCFF5E9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3" autoAdjust="0"/>
    <p:restoredTop sz="81768" autoAdjust="0"/>
  </p:normalViewPr>
  <p:slideViewPr>
    <p:cSldViewPr snapToGrid="0" snapToObjects="1">
      <p:cViewPr varScale="1">
        <p:scale>
          <a:sx n="126" d="100"/>
          <a:sy n="126" d="100"/>
        </p:scale>
        <p:origin x="162" y="576"/>
      </p:cViewPr>
      <p:guideLst>
        <p:guide orient="horz" pos="3997"/>
        <p:guide pos="3840"/>
        <p:guide pos="325"/>
        <p:guide orient="horz" pos="2160"/>
        <p:guide orient="horz" pos="686"/>
        <p:guide pos="7355"/>
        <p:guide orient="horz" pos="436"/>
      </p:guideLst>
    </p:cSldViewPr>
  </p:slideViewPr>
  <p:outlineViewPr>
    <p:cViewPr>
      <p:scale>
        <a:sx n="33" d="100"/>
        <a:sy n="33" d="100"/>
      </p:scale>
      <p:origin x="0" y="-279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6"/>
    </p:cViewPr>
  </p:sorterViewPr>
  <p:notesViewPr>
    <p:cSldViewPr snapToGrid="0" snapToObjects="1">
      <p:cViewPr varScale="1">
        <p:scale>
          <a:sx n="68" d="100"/>
          <a:sy n="68" d="100"/>
        </p:scale>
        <p:origin x="306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.xml"/><Relationship Id="rId47" Type="http://schemas.openxmlformats.org/officeDocument/2006/relationships/slide" Target="slides/slide6.xml"/><Relationship Id="rId63" Type="http://schemas.openxmlformats.org/officeDocument/2006/relationships/slide" Target="slides/slide22.xml"/><Relationship Id="rId68" Type="http://schemas.openxmlformats.org/officeDocument/2006/relationships/slide" Target="slides/slide27.xml"/><Relationship Id="rId84" Type="http://schemas.openxmlformats.org/officeDocument/2006/relationships/slide" Target="slides/slide43.xml"/><Relationship Id="rId89" Type="http://schemas.openxmlformats.org/officeDocument/2006/relationships/slide" Target="slides/slide48.xml"/><Relationship Id="rId16" Type="http://schemas.openxmlformats.org/officeDocument/2006/relationships/slideMaster" Target="slideMasters/slideMaster16.xml"/><Relationship Id="rId107" Type="http://schemas.openxmlformats.org/officeDocument/2006/relationships/theme" Target="theme/theme1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12.xml"/><Relationship Id="rId58" Type="http://schemas.openxmlformats.org/officeDocument/2006/relationships/slide" Target="slides/slide17.xml"/><Relationship Id="rId74" Type="http://schemas.openxmlformats.org/officeDocument/2006/relationships/slide" Target="slides/slide33.xml"/><Relationship Id="rId79" Type="http://schemas.openxmlformats.org/officeDocument/2006/relationships/slide" Target="slides/slide38.xml"/><Relationship Id="rId102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49.xml"/><Relationship Id="rId95" Type="http://schemas.openxmlformats.org/officeDocument/2006/relationships/font" Target="fonts/font1.fntdata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2.xml"/><Relationship Id="rId48" Type="http://schemas.openxmlformats.org/officeDocument/2006/relationships/slide" Target="slides/slide7.xml"/><Relationship Id="rId64" Type="http://schemas.openxmlformats.org/officeDocument/2006/relationships/slide" Target="slides/slide23.xml"/><Relationship Id="rId69" Type="http://schemas.openxmlformats.org/officeDocument/2006/relationships/slide" Target="slides/slide28.xml"/><Relationship Id="rId80" Type="http://schemas.openxmlformats.org/officeDocument/2006/relationships/slide" Target="slides/slide39.xml"/><Relationship Id="rId85" Type="http://schemas.openxmlformats.org/officeDocument/2006/relationships/slide" Target="slides/slide44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18.xml"/><Relationship Id="rId103" Type="http://schemas.openxmlformats.org/officeDocument/2006/relationships/font" Target="fonts/font9.fntdata"/><Relationship Id="rId108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13.xml"/><Relationship Id="rId62" Type="http://schemas.openxmlformats.org/officeDocument/2006/relationships/slide" Target="slides/slide21.xml"/><Relationship Id="rId70" Type="http://schemas.openxmlformats.org/officeDocument/2006/relationships/slide" Target="slides/slide29.xml"/><Relationship Id="rId75" Type="http://schemas.openxmlformats.org/officeDocument/2006/relationships/slide" Target="slides/slide34.xml"/><Relationship Id="rId83" Type="http://schemas.openxmlformats.org/officeDocument/2006/relationships/slide" Target="slides/slide42.xml"/><Relationship Id="rId88" Type="http://schemas.openxmlformats.org/officeDocument/2006/relationships/slide" Target="slides/slide47.xml"/><Relationship Id="rId91" Type="http://schemas.openxmlformats.org/officeDocument/2006/relationships/slide" Target="slides/slide5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8.xml"/><Relationship Id="rId57" Type="http://schemas.openxmlformats.org/officeDocument/2006/relationships/slide" Target="slides/slide16.xml"/><Relationship Id="rId10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3.xml"/><Relationship Id="rId52" Type="http://schemas.openxmlformats.org/officeDocument/2006/relationships/slide" Target="slides/slide11.xml"/><Relationship Id="rId60" Type="http://schemas.openxmlformats.org/officeDocument/2006/relationships/slide" Target="slides/slide19.xml"/><Relationship Id="rId65" Type="http://schemas.openxmlformats.org/officeDocument/2006/relationships/slide" Target="slides/slide24.xml"/><Relationship Id="rId73" Type="http://schemas.openxmlformats.org/officeDocument/2006/relationships/slide" Target="slides/slide32.xml"/><Relationship Id="rId78" Type="http://schemas.openxmlformats.org/officeDocument/2006/relationships/slide" Target="slides/slide37.xml"/><Relationship Id="rId81" Type="http://schemas.openxmlformats.org/officeDocument/2006/relationships/slide" Target="slides/slide40.xml"/><Relationship Id="rId86" Type="http://schemas.openxmlformats.org/officeDocument/2006/relationships/slide" Target="slides/slide45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9.xml"/><Relationship Id="rId55" Type="http://schemas.openxmlformats.org/officeDocument/2006/relationships/slide" Target="slides/slide14.xml"/><Relationship Id="rId76" Type="http://schemas.openxmlformats.org/officeDocument/2006/relationships/slide" Target="slides/slide35.xml"/><Relationship Id="rId97" Type="http://schemas.openxmlformats.org/officeDocument/2006/relationships/font" Target="fonts/font3.fntdata"/><Relationship Id="rId10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0.xml"/><Relationship Id="rId92" Type="http://schemas.openxmlformats.org/officeDocument/2006/relationships/slide" Target="slides/slide51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" Target="slides/slide4.xml"/><Relationship Id="rId66" Type="http://schemas.openxmlformats.org/officeDocument/2006/relationships/slide" Target="slides/slide25.xml"/><Relationship Id="rId87" Type="http://schemas.openxmlformats.org/officeDocument/2006/relationships/slide" Target="slides/slide46.xml"/><Relationship Id="rId61" Type="http://schemas.openxmlformats.org/officeDocument/2006/relationships/slide" Target="slides/slide20.xml"/><Relationship Id="rId82" Type="http://schemas.openxmlformats.org/officeDocument/2006/relationships/slide" Target="slides/slide4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15.xml"/><Relationship Id="rId77" Type="http://schemas.openxmlformats.org/officeDocument/2006/relationships/slide" Target="slides/slide36.xml"/><Relationship Id="rId100" Type="http://schemas.openxmlformats.org/officeDocument/2006/relationships/font" Target="fonts/font6.fntdata"/><Relationship Id="rId10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0.xml"/><Relationship Id="rId72" Type="http://schemas.openxmlformats.org/officeDocument/2006/relationships/slide" Target="slides/slide3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5.xml"/><Relationship Id="rId67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CB01-6679-D646-ACB3-8B04B786C15F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0F4D-8A6F-1C4A-B6BF-1558431E4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6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2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If this PowerPoint presentation contains mathematical equations, you may need to check that your computer has the following installed: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1) Math Type Plugin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2) Math Player (free versions available)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3) NVDA Reader (free versions available)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65EE91CE-D2DE-1D2B-FDD1-C682CEDF31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17A7B51-46A6-4E72-857E-5F96EF939569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5BA47B5-5CD2-4366-2C59-4A4F702E13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CC918CA2-A2C8-118A-AD8E-B2B643B08F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Description:</a:t>
            </a:r>
          </a:p>
          <a:p>
            <a:r>
              <a:rPr lang="en-US" dirty="0"/>
              <a:t>The code from top to bottom reads as follows. Void philosopher left parenthesis int </a:t>
            </a:r>
            <a:r>
              <a:rPr lang="en-US" dirty="0" err="1"/>
              <a:t>i</a:t>
            </a:r>
            <a:r>
              <a:rPr lang="en-US" dirty="0"/>
              <a:t> right parenthesis left brace; while left parenthesis true right parenthesis left brace; think left parenthesis right parenthesis; take underscore fork left parenthesis left </a:t>
            </a:r>
            <a:r>
              <a:rPr lang="en-US" dirty="0" err="1"/>
              <a:t>left</a:t>
            </a:r>
            <a:r>
              <a:rPr lang="en-US" dirty="0"/>
              <a:t> parenthesis </a:t>
            </a:r>
            <a:r>
              <a:rPr lang="en-US" dirty="0" err="1"/>
              <a:t>i</a:t>
            </a:r>
            <a:r>
              <a:rPr lang="en-US" dirty="0"/>
              <a:t> right parenthesis right parenthesis semicolon; take underscore fork left parenthesis right left parenthesis </a:t>
            </a:r>
            <a:r>
              <a:rPr lang="en-US" dirty="0" err="1"/>
              <a:t>i</a:t>
            </a:r>
            <a:r>
              <a:rPr lang="en-US" dirty="0"/>
              <a:t> right parenthesis right parenthesis semicolon; eat left parenthesis right parenthesis semicolon; put underscore fork left parenthesis left </a:t>
            </a:r>
            <a:r>
              <a:rPr lang="en-US" dirty="0" err="1"/>
              <a:t>left</a:t>
            </a:r>
            <a:r>
              <a:rPr lang="en-US" dirty="0"/>
              <a:t> parenthesis </a:t>
            </a:r>
            <a:r>
              <a:rPr lang="en-US" dirty="0" err="1"/>
              <a:t>i</a:t>
            </a:r>
            <a:r>
              <a:rPr lang="en-US" dirty="0"/>
              <a:t> right parenthesis right parenthesis semicolon; put underscore fork left parenthesis right left parenthesis </a:t>
            </a:r>
            <a:r>
              <a:rPr lang="en-US" dirty="0" err="1"/>
              <a:t>i</a:t>
            </a:r>
            <a:r>
              <a:rPr lang="en-US" dirty="0"/>
              <a:t> right parenthesis right parenthesis semicolon; right brace; right brace.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8603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Description:</a:t>
            </a:r>
          </a:p>
          <a:p>
            <a:r>
              <a:rPr lang="en-US" dirty="0"/>
              <a:t>The code from top to bottom reads as follows. Void philosopher left parenthesis int </a:t>
            </a:r>
            <a:r>
              <a:rPr lang="en-US" dirty="0" err="1"/>
              <a:t>i</a:t>
            </a:r>
            <a:r>
              <a:rPr lang="en-US" dirty="0"/>
              <a:t> right parenthesis left brace; while left parenthesis true right parenthesis left brace; think left parenthesis right parenthesis; take underscore fork left parenthesis left </a:t>
            </a:r>
            <a:r>
              <a:rPr lang="en-US" dirty="0" err="1"/>
              <a:t>left</a:t>
            </a:r>
            <a:r>
              <a:rPr lang="en-US" dirty="0"/>
              <a:t> parenthesis </a:t>
            </a:r>
            <a:r>
              <a:rPr lang="en-US" dirty="0" err="1"/>
              <a:t>i</a:t>
            </a:r>
            <a:r>
              <a:rPr lang="en-US" dirty="0"/>
              <a:t> right parenthesis right parenthesis semicolon; take underscore fork left parenthesis right left parenthesis </a:t>
            </a:r>
            <a:r>
              <a:rPr lang="en-US" dirty="0" err="1"/>
              <a:t>i</a:t>
            </a:r>
            <a:r>
              <a:rPr lang="en-US" dirty="0"/>
              <a:t> right parenthesis right parenthesis semicolon; eat left parenthesis right parenthesis semicolon; put underscore fork left parenthesis left </a:t>
            </a:r>
            <a:r>
              <a:rPr lang="en-US" dirty="0" err="1"/>
              <a:t>left</a:t>
            </a:r>
            <a:r>
              <a:rPr lang="en-US" dirty="0"/>
              <a:t> parenthesis </a:t>
            </a:r>
            <a:r>
              <a:rPr lang="en-US" dirty="0" err="1"/>
              <a:t>i</a:t>
            </a:r>
            <a:r>
              <a:rPr lang="en-US" dirty="0"/>
              <a:t> right parenthesis right parenthesis semicolon; put underscore fork left parenthesis right left parenthesis </a:t>
            </a:r>
            <a:r>
              <a:rPr lang="en-US" dirty="0" err="1"/>
              <a:t>i</a:t>
            </a:r>
            <a:r>
              <a:rPr lang="en-US" dirty="0"/>
              <a:t> right parenthesis right parenthesis semicolon; right brace; right brace. On the left, an illustration of a scroll with the text that reads as follows. All the left forks taken at the same time question right arrow deadlock.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679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2326BCBB-C7E7-EC71-0B14-70C9B0FC83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25774D3-6B2A-47A7-BF6B-3BB99904AC18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C07DB9C9-2A7A-B1FF-035B-0E5BC5B867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F068476-DD23-1D54-429F-8D8BAE67F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9F34565C-E2FA-A60D-A32E-0FDFF4F676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553F6DB-B9C3-4286-8663-0E217E01818E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B3DD302F-CF35-638F-27D6-9A9147B783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4C2C2135-2F81-3049-A581-A3F208B0E8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0080ECB4-8934-987D-C0AC-A73F459F64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3560E6-FA8A-41F7-8D0E-B8AC60D412C7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4B98CE9E-1335-4C14-4F9A-1B1CFF888A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B6F50CA5-C356-63BA-ABC0-E4ADC22034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D09FD4CE-C71A-41EA-7094-11F203295E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ED79D3F-53B8-4B76-A6DA-FEA35EC7C1BE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D0E365B1-A7B5-8367-B76D-C61F3E621E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623273C-7925-89C0-D014-AD2DC4054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91D3218E-D8FE-D915-C1FA-D0BA303A84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2F804D-954B-4386-9E14-8F56F7BB61D4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784DC98A-32CB-203F-628E-E956313217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77900C5-ECE5-582F-8168-652AAA96B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28009AA-5C20-93B8-08A6-26EE4B132E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17A815-6564-41BE-B607-609259897826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3988FE8-70ED-7BEA-03F0-62D818778B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6F6584D2-0B2C-FDFB-E0E1-A9F9DEB2F9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DEBE2417-3BCA-5EE7-69FE-26079806D9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77ACDBA-BE25-4058-8103-EB7EA17A7CAA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E5741C6E-02E0-A639-025C-B2ADF7599F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DF3B3FB6-99FB-0588-BEE3-B62FC27C5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578B79E4-41BF-A047-02B1-7A255274B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B7D984-A638-45F2-AFA8-5D8CE647AA73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371EE116-83AC-0CC5-288D-3EE1E9A227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068DC45B-18D2-EFEB-8E33-D9930ED5A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98F7AA8F-01C1-E578-E6CB-184F9F321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9C2BF8F-9C14-4D37-9775-55E3A17DC5D2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E0DFC715-6A57-5E76-EAEB-2FA1FBF3F9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583B58D9-14AC-FAAB-F51E-F12D0E5C3C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31AFDF2F-3135-8928-D276-406046FBC6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62D50FF-95F0-4DEC-9917-F626AFDE793B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F99C07-4C0C-4D90-3A07-7BC97166C2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8A088EAA-6535-89BA-B414-A0524BA45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263A3D07-FC49-454D-EA32-DEE76E06BC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D24C8F-ECC9-4A77-A23D-EF06C5AD8F10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70A556A0-6D7F-D6C4-AA6A-F2EA14F280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A60893B5-83D4-0226-BFCE-E50544B066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0DFF0AF6-BF8D-CE6B-770C-1E12BB1AB7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F6B242-20AB-458D-BA8D-5199A1A7B490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97C59797-D4FF-7CAE-0618-9DB3031181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0C466F93-AA87-B40D-74CC-6846F9D9AF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4F33E0B-709E-7EA1-984B-10C5D72BBC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5E56B7-EB5E-461F-A09D-FBB31095EEED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57DEB688-8A0F-2A24-DCDD-3A42AED04A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283D761C-7753-8444-1B44-EC2B18F01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372A3A6E-F2CA-965E-BBAF-D446E3A958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BCB2466-677F-4697-9C92-B321ED494154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4D0442C5-9C56-F367-141D-0DE4FBF507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C7B1AE42-1AAD-0D79-7C33-A2F3FC529F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EC78265C-34D0-C2EF-160B-5DCEEB013C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BAC58AF-6A71-45AD-9AF7-372962F9BE6B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42B7333A-9975-055D-E0C8-33C61BA4BB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58EE2EA-DFB8-C5BB-B168-1A053168B4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C318535D-79D7-7EEE-B9DD-F7E3B35CD8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F7DCED1-AAF3-4B44-AB8B-62304BA4337B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AA04A767-844C-144E-4F30-0D32A46973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0AF8D263-C952-295A-EA6E-CE9F9654F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2A176163-9859-F9BF-F2DA-4F291A4AFE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E4763F-0EB8-4886-BC13-36E61437E621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78161C1-6908-9305-07AE-8783A00FC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5CF78781-338A-CDB3-583A-BE1E09472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91E08913-F515-6525-A5B1-656C86B3F3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A50825-EF6E-4C4E-8FC0-EF616CABEC34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A58B613D-DDE7-D51F-D033-A610AB0BDA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700D87FC-E40E-F363-4C8C-31CB51964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10C604D7-A56E-3B21-A1F3-82C2A82AD4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BD23C6-2974-46B8-8A9E-D35EA87C3622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45C6DD6B-BFDD-01DC-7885-340B46F8FA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61CE4FA4-49D9-2090-D506-E686764578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F57E4B6-91B1-F3CB-1DA6-CD7A133B76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A8CF2-4852-419A-B824-EA09F4453958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006A0EB-3101-062C-9FF3-3656DCCA4A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67452A3A-F118-A14B-FFBF-6A78E8CD19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D80591A2-8F04-0BCF-D58B-DDC74E5D47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5792421-6930-417E-9F17-6027E89FB68B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19525DE9-A612-182F-4A66-6F00F6A4C4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215F9168-64F5-FEC0-0DD4-5E5C23F1F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DA800581-E342-F797-F86B-5874205544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59EABAF-A99E-4CD2-B2E1-2D2CA5AA1EBF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305A6B2B-7F59-EDB0-28AC-34CB9C128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B18EB2B-7566-B108-95E7-0530C09179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67551706-1FF7-0C68-A0CB-B75B37A9BC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3B07F7-E564-47F3-AF67-78A4FFBC034A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C187A577-366F-D7DD-06AD-FF76EBF655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2AA762C4-6628-D640-9F3D-05950221F6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7A079721-FF94-648A-0A31-C2067D55A3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AF192E0-CC4A-48DE-9E9B-C590C17B1B5D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F91B6A6-13D8-B0CB-9A82-A8C7DAD13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C0AF0A4C-9D55-11A6-A5B5-567D4EEBD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22CBE78-A0CA-098C-1D40-2FE7E154B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DBFFBC2-EB47-4844-9F97-A36AB456770C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10118296-6EFA-F213-FCF0-77B8E700F4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230ACC9A-A297-E043-ACCF-242703A2AF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D6814773-1665-75A4-1302-5B95FA0432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99D6FA-9E61-4105-8C12-3742327B245A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08459F3-80BE-ED80-EC60-2DE5AF80FF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B8286EE6-0F85-4242-FBA8-3052DB8B35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5DD24CB2-10E9-57F8-EDA4-593052546E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C7719A9-70EC-4702-B85A-24A0D04FB6A7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8037A139-A297-2C43-4A51-E0450A5549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483B6A14-7C0B-8F2B-5A6A-E2D1439F1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1E923C8F-C999-B2D5-5B0F-7ACE5E0913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4A2D31D-C2EC-481D-AD1E-A08230806D9F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021D1392-5F42-8F75-D480-E0CA13F6D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EAC91604-0961-51EC-DDA0-28FB7F6A8B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0E470486-7932-5DEE-E40C-A704CA5323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5E8D93F-6372-4E53-BC30-434934474E4F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55E0334D-25B3-3C6B-8AEF-945F4EE53F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31B78C08-DF0E-DBC9-C45C-EB6CAFE052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478DF4A4-7AC2-A4B1-6F69-FD5EE4EDA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1F9D215-AC5A-4B39-B98E-3DE997DCBDCC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603ADF05-D702-0355-3F76-DAA927A261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FCEBC33-CAD4-86DF-70BE-EC184E5BA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B8677502-CEBE-9F0C-B207-CE07606AD4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8F3C45-8D89-4339-B2E0-7D1A3211162F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04E99948-329D-3CC6-A0FD-C0207D953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6B53B3D6-BE09-38EF-4F60-1D0F4FCBC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063648F-AEF5-2C53-0B85-AEF9EBE6DE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3C6DD4-D6B4-4745-9695-F15F0E33149C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D8E666B9-5061-27ED-67DB-4E6334FBDD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126974EA-8CAD-C6B7-B20D-4FDBD2AD0B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F46C9D65-E7D0-4F48-EE37-D2BA0B5FC2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9DE28E-880A-48AD-B5BE-E85483C19EB2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E640EDBC-E7C6-E773-BC7C-95446F1E01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AE4C70F8-C5FE-62DA-15CB-B2AAC1262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F2538-4DE3-54DE-906A-747602BEE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711ED9-152B-632D-8571-CE69FF6DC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9A12C1-B3E7-CA28-C4A3-FE35CA8D4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If this PowerPoint presentation contains mathematical equations, you may need to check that your computer has the following installed: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1) Math Type Plugin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2) Math Player (free versions available)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3) NVDA Reader (free versions available)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EFE93-1239-8F14-CBD2-183C6ED8C6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358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E3E5D72B-E315-E011-20C5-859158B11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BA8E63C-0D38-40B0-81FE-A8DBFA7D685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EDF79D66-5BF5-02C5-42CB-C382AC6C89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FCF8B63B-47AD-DE39-98E7-3044D228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DE71F8AB-C4B2-2451-3861-DAAFF5DAE9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DCFC81-5E72-4357-BE3B-003D74F51732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B7CD03E4-A7C9-208B-2834-F6E69DBE77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ECB459B7-CC1A-56AC-C329-2635229FFD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BC1431EC-91C4-0194-8F96-3119E22C0F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049E362-2E14-4513-A85C-466FC3CF8DBE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D28D1F5D-0A8D-C7AC-1E12-B6BF9886D7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5FAB8CD9-E838-31AC-463F-FCB923C88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0E31D3E9-89A4-6479-7006-5003B77AA9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F646F0-F61D-48F9-85DA-79832E400D2C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C16F2BA5-B918-3F10-DF2C-692607EC97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5DFCD50E-87CC-2CB0-CF90-47E9B8638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6B78680A-B091-53DB-68C1-A9233E199D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E7C758A-3586-4EDE-BEFE-0C080B90EFE2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ED04B219-0D66-C47A-D964-9D2C00AA03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85A988C9-561F-5370-34C4-56F3537DA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Opener-add copyrigh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Placeholder"/>
          <p:cNvSpPr txBox="1">
            <a:spLocks noGrp="1"/>
          </p:cNvSpPr>
          <p:nvPr>
            <p:ph type="title"/>
          </p:nvPr>
        </p:nvSpPr>
        <p:spPr>
          <a:xfrm>
            <a:off x="609600" y="215371"/>
            <a:ext cx="109728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9" name="Content Placeholder"/>
          <p:cNvSpPr txBox="1">
            <a:spLocks noGrp="1"/>
          </p:cNvSpPr>
          <p:nvPr>
            <p:ph type="body" idx="1"/>
          </p:nvPr>
        </p:nvSpPr>
        <p:spPr>
          <a:xfrm>
            <a:off x="609600" y="816429"/>
            <a:ext cx="10972800" cy="4789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0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365419-6FC7-3371-D131-FD28CF37EE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" y="1719263"/>
            <a:ext cx="5486400" cy="44069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D3915-2147-4382-A599-2376CC8854D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05600" y="1600200"/>
            <a:ext cx="4876800" cy="1492250"/>
          </a:xfrm>
        </p:spPr>
        <p:txBody>
          <a:bodyPr anchor="b"/>
          <a:lstStyle>
            <a:lvl1pPr marL="101600" indent="0">
              <a:buNone/>
              <a:defRPr sz="3000"/>
            </a:lvl1pPr>
            <a:lvl2pPr marL="558800" indent="0">
              <a:buNone/>
              <a:defRPr/>
            </a:lvl2pPr>
          </a:lstStyle>
          <a:p>
            <a:pPr lvl="0"/>
            <a:r>
              <a:rPr lang="en-US" dirty="0"/>
              <a:t>Chapter #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38FD8D-0DB0-4A1A-A3F1-E26B606AC83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05600" y="3252789"/>
            <a:ext cx="4876800" cy="2873375"/>
          </a:xfrm>
        </p:spPr>
        <p:txBody>
          <a:bodyPr/>
          <a:lstStyle>
            <a:lvl1pPr marL="101600" indent="0">
              <a:buNone/>
              <a:defRPr sz="2200"/>
            </a:lvl1pPr>
          </a:lstStyle>
          <a:p>
            <a:pPr lvl="0"/>
            <a:r>
              <a:rPr lang="en-US" dirty="0"/>
              <a:t>Chapter name</a:t>
            </a:r>
          </a:p>
        </p:txBody>
      </p:sp>
      <p:sp>
        <p:nvSpPr>
          <p:cNvPr id="12" name="Shape 13">
            <a:extLst>
              <a:ext uri="{FF2B5EF4-FFF2-40B4-BE49-F238E27FC236}">
                <a16:creationId xmlns:a16="http://schemas.microsoft.com/office/drawing/2014/main" id="{C5328E6C-2B17-49B8-8712-6C0E107A1D9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hape 14">
            <a:extLst>
              <a:ext uri="{FF2B5EF4-FFF2-40B4-BE49-F238E27FC236}">
                <a16:creationId xmlns:a16="http://schemas.microsoft.com/office/drawing/2014/main" id="{CE0B5B1C-8858-43DC-BD75-C546F47387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>
              <a:buSzPct val="25000"/>
              <a:defRPr/>
            </a:pPr>
            <a:fld id="{00000000-1234-1234-1234-123412341234}" type="slidenum">
              <a:rPr lang="en-US" sz="900" smtClean="0"/>
              <a:pPr algn="r">
                <a:buSzPct val="25000"/>
                <a:defRPr/>
              </a:pPr>
              <a:t>‹#›</a:t>
            </a:fld>
            <a:endParaRPr lang="en-US" sz="90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1B8939D-A957-42F9-A1B5-556D29D235A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1" y="6400801"/>
            <a:ext cx="1335617" cy="228600"/>
          </a:xfrm>
        </p:spPr>
        <p:txBody>
          <a:bodyPr anchor="ctr"/>
          <a:lstStyle>
            <a:lvl1pPr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CF87F15-2C58-4DFC-BACB-0E2C6507BC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796117" y="6400800"/>
            <a:ext cx="8786283" cy="228600"/>
          </a:xfrm>
        </p:spPr>
        <p:txBody>
          <a:bodyPr anchor="ctr"/>
          <a:lstStyle>
            <a:lvl1pPr algn="r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Copyright Information</a:t>
            </a:r>
          </a:p>
        </p:txBody>
      </p:sp>
    </p:spTree>
    <p:extLst>
      <p:ext uri="{BB962C8B-B14F-4D97-AF65-F5344CB8AC3E}">
        <p14:creationId xmlns:p14="http://schemas.microsoft.com/office/powerpoint/2010/main" val="839355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Placeholder"/>
          <p:cNvSpPr txBox="1">
            <a:spLocks noGrp="1"/>
          </p:cNvSpPr>
          <p:nvPr>
            <p:ph type="title"/>
          </p:nvPr>
        </p:nvSpPr>
        <p:spPr>
          <a:xfrm>
            <a:off x="609600" y="215372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CB7AFE-9851-46A0-B2FB-0A5EE6AEFCA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552575"/>
            <a:ext cx="2514600" cy="4438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75D3A394-A5AF-478E-AC3D-2714CFF806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30124" y="1552575"/>
            <a:ext cx="2514600" cy="44386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5D721EFE-2C28-4C54-8BB9-3FCF3DECD16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0648" y="1552575"/>
            <a:ext cx="2514600" cy="44386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99D20A0E-9225-48FB-91AF-C7D8DE4D66F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071171" y="1552575"/>
            <a:ext cx="2514600" cy="4438650"/>
          </a:xfrm>
        </p:spPr>
        <p:txBody>
          <a:bodyPr/>
          <a:lstStyle/>
          <a:p>
            <a:pPr marL="256032" marR="0" lvl="0" indent="-154432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lt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1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gure +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le Placeholder"/>
          <p:cNvSpPr txBox="1">
            <a:spLocks noGrp="1"/>
          </p:cNvSpPr>
          <p:nvPr>
            <p:ph type="title" hasCustomPrompt="1"/>
          </p:nvPr>
        </p:nvSpPr>
        <p:spPr>
          <a:xfrm>
            <a:off x="609600" y="228601"/>
            <a:ext cx="109728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/>
              <a:t>Click to add figure number and title</a:t>
            </a: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CB993-AC2C-41C5-BFB7-F2499EC1A1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1" y="1512889"/>
            <a:ext cx="10977033" cy="3417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5" name="Content Placeholder"/>
          <p:cNvSpPr txBox="1">
            <a:spLocks noGrp="1"/>
          </p:cNvSpPr>
          <p:nvPr>
            <p:ph type="body" idx="1" hasCustomPrompt="1"/>
          </p:nvPr>
        </p:nvSpPr>
        <p:spPr>
          <a:xfrm>
            <a:off x="609600" y="5050972"/>
            <a:ext cx="10972800" cy="10183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Click to add caption</a:t>
            </a:r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97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4F033AD-BE5C-406D-991C-6AC56003E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Click to add figure number and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6B7D3D-89C9-4133-8D8A-D779EB3D31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481139"/>
            <a:ext cx="5979584" cy="3754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Figure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CAF3FDC-1BE7-4A19-A3D7-02B55407B90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31000" y="1481139"/>
            <a:ext cx="4851400" cy="375443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40E849-7663-4A75-9BC8-012C23AC44D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" y="5343525"/>
            <a:ext cx="10972800" cy="53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D4E5D-00F7-4DC6-9BB0-713B8A0DA35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F4094-2296-458C-908A-D778D0DF5AF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lt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28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el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065091D3-E16C-46AB-9A90-0F52CA812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Image title">
            <a:extLst>
              <a:ext uri="{FF2B5EF4-FFF2-40B4-BE49-F238E27FC236}">
                <a16:creationId xmlns:a16="http://schemas.microsoft.com/office/drawing/2014/main" id="{CB345607-C53C-44AF-8929-3BDC4C617A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7218" y="4359276"/>
            <a:ext cx="4643967" cy="60007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9" name="Image">
            <a:extLst>
              <a:ext uri="{FF2B5EF4-FFF2-40B4-BE49-F238E27FC236}">
                <a16:creationId xmlns:a16="http://schemas.microsoft.com/office/drawing/2014/main" id="{C2661E64-2E71-47E6-A5A0-AC5348C08F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77217" y="1681163"/>
            <a:ext cx="4643967" cy="2559050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1" name="Label 1">
            <a:extLst>
              <a:ext uri="{FF2B5EF4-FFF2-40B4-BE49-F238E27FC236}">
                <a16:creationId xmlns:a16="http://schemas.microsoft.com/office/drawing/2014/main" id="{3D0F2ED9-E212-40DC-A528-BE4A28DE88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7479" y="1681163"/>
            <a:ext cx="1627621" cy="627062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1</a:t>
            </a:r>
          </a:p>
        </p:txBody>
      </p:sp>
      <p:sp>
        <p:nvSpPr>
          <p:cNvPr id="13" name="Label 2">
            <a:extLst>
              <a:ext uri="{FF2B5EF4-FFF2-40B4-BE49-F238E27FC236}">
                <a16:creationId xmlns:a16="http://schemas.microsoft.com/office/drawing/2014/main" id="{E8D9AEEF-5E99-48D4-B8C3-C5A995764D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7479" y="2647157"/>
            <a:ext cx="1608667" cy="627062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2</a:t>
            </a:r>
          </a:p>
        </p:txBody>
      </p:sp>
      <p:sp>
        <p:nvSpPr>
          <p:cNvPr id="15" name="Label 3">
            <a:extLst>
              <a:ext uri="{FF2B5EF4-FFF2-40B4-BE49-F238E27FC236}">
                <a16:creationId xmlns:a16="http://schemas.microsoft.com/office/drawing/2014/main" id="{99D329CE-18C4-40A9-A508-1684979AC2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479" y="3613151"/>
            <a:ext cx="1608667" cy="627062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3</a:t>
            </a:r>
          </a:p>
        </p:txBody>
      </p:sp>
      <p:sp>
        <p:nvSpPr>
          <p:cNvPr id="17" name="Label 4">
            <a:extLst>
              <a:ext uri="{FF2B5EF4-FFF2-40B4-BE49-F238E27FC236}">
                <a16:creationId xmlns:a16="http://schemas.microsoft.com/office/drawing/2014/main" id="{AAE735D1-F9F4-4525-9ED5-F10A99DECC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42499" y="1681163"/>
            <a:ext cx="1739900" cy="627062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4</a:t>
            </a:r>
          </a:p>
        </p:txBody>
      </p:sp>
      <p:sp>
        <p:nvSpPr>
          <p:cNvPr id="19" name="Label 5">
            <a:extLst>
              <a:ext uri="{FF2B5EF4-FFF2-40B4-BE49-F238E27FC236}">
                <a16:creationId xmlns:a16="http://schemas.microsoft.com/office/drawing/2014/main" id="{43259E0C-9247-446E-9183-FBF70F8FD4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42499" y="2651590"/>
            <a:ext cx="1739900" cy="618196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5</a:t>
            </a:r>
          </a:p>
        </p:txBody>
      </p:sp>
      <p:sp>
        <p:nvSpPr>
          <p:cNvPr id="21" name="Label 6">
            <a:extLst>
              <a:ext uri="{FF2B5EF4-FFF2-40B4-BE49-F238E27FC236}">
                <a16:creationId xmlns:a16="http://schemas.microsoft.com/office/drawing/2014/main" id="{111F58DF-A1C1-4DD6-ADE5-FC54A39F67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42499" y="3613152"/>
            <a:ext cx="1739900" cy="627063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CEC9E9-2CDA-42DF-A6E1-55B455A7E67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9F10E-ACBA-4EA4-B23A-AC32FC5A681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lt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899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el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5AF36A59-5DE4-46F3-8035-460E546D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Image 1 title">
            <a:extLst>
              <a:ext uri="{FF2B5EF4-FFF2-40B4-BE49-F238E27FC236}">
                <a16:creationId xmlns:a16="http://schemas.microsoft.com/office/drawing/2014/main" id="{2BEC12FB-EC67-436F-875F-0A306862EF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2" y="4392614"/>
            <a:ext cx="2809764" cy="50482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Image 1 title</a:t>
            </a:r>
          </a:p>
        </p:txBody>
      </p:sp>
      <p:sp>
        <p:nvSpPr>
          <p:cNvPr id="9" name="Image 1">
            <a:extLst>
              <a:ext uri="{FF2B5EF4-FFF2-40B4-BE49-F238E27FC236}">
                <a16:creationId xmlns:a16="http://schemas.microsoft.com/office/drawing/2014/main" id="{1E9C9C32-F8ED-4AA8-AA00-26A2357E73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1817688"/>
            <a:ext cx="2809765" cy="2386012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  <p:sp>
        <p:nvSpPr>
          <p:cNvPr id="11" name="Label 1.1">
            <a:extLst>
              <a:ext uri="{FF2B5EF4-FFF2-40B4-BE49-F238E27FC236}">
                <a16:creationId xmlns:a16="http://schemas.microsoft.com/office/drawing/2014/main" id="{BD50A136-2F5A-4764-ADDC-D48D703981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99497" y="1794947"/>
            <a:ext cx="2046159" cy="59185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1.1</a:t>
            </a:r>
          </a:p>
        </p:txBody>
      </p:sp>
      <p:sp>
        <p:nvSpPr>
          <p:cNvPr id="13" name="Label 1.2">
            <a:extLst>
              <a:ext uri="{FF2B5EF4-FFF2-40B4-BE49-F238E27FC236}">
                <a16:creationId xmlns:a16="http://schemas.microsoft.com/office/drawing/2014/main" id="{16926224-3F90-4884-9AC1-A5381D7880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9497" y="2707482"/>
            <a:ext cx="2046159" cy="60642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1.2</a:t>
            </a:r>
          </a:p>
        </p:txBody>
      </p:sp>
      <p:sp>
        <p:nvSpPr>
          <p:cNvPr id="15" name="Label 1.3">
            <a:extLst>
              <a:ext uri="{FF2B5EF4-FFF2-40B4-BE49-F238E27FC236}">
                <a16:creationId xmlns:a16="http://schemas.microsoft.com/office/drawing/2014/main" id="{D4719473-9C3F-493C-B20E-27CDBBA38B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9497" y="3597276"/>
            <a:ext cx="2046159" cy="60642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1.3</a:t>
            </a:r>
          </a:p>
        </p:txBody>
      </p:sp>
      <p:sp>
        <p:nvSpPr>
          <p:cNvPr id="17" name="Image 2 title">
            <a:extLst>
              <a:ext uri="{FF2B5EF4-FFF2-40B4-BE49-F238E27FC236}">
                <a16:creationId xmlns:a16="http://schemas.microsoft.com/office/drawing/2014/main" id="{DC526974-AF8C-4228-AAAA-33D0B8AB71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5462" y="4347440"/>
            <a:ext cx="2809764" cy="50482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Image 2 title</a:t>
            </a:r>
          </a:p>
        </p:txBody>
      </p:sp>
      <p:sp>
        <p:nvSpPr>
          <p:cNvPr id="19" name="Image 2">
            <a:extLst>
              <a:ext uri="{FF2B5EF4-FFF2-40B4-BE49-F238E27FC236}">
                <a16:creationId xmlns:a16="http://schemas.microsoft.com/office/drawing/2014/main" id="{812D2BB4-4991-47F8-9E82-9C9B41B052F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5462" y="1806537"/>
            <a:ext cx="2809764" cy="2397164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  <p:sp>
        <p:nvSpPr>
          <p:cNvPr id="21" name="Label 2.1">
            <a:extLst>
              <a:ext uri="{FF2B5EF4-FFF2-40B4-BE49-F238E27FC236}">
                <a16:creationId xmlns:a16="http://schemas.microsoft.com/office/drawing/2014/main" id="{15D9E78D-62D4-4D7C-8E37-E1A000DA2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39441" y="1794947"/>
            <a:ext cx="2046159" cy="608524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2.1</a:t>
            </a:r>
          </a:p>
        </p:txBody>
      </p:sp>
      <p:sp>
        <p:nvSpPr>
          <p:cNvPr id="23" name="Label 2.2">
            <a:extLst>
              <a:ext uri="{FF2B5EF4-FFF2-40B4-BE49-F238E27FC236}">
                <a16:creationId xmlns:a16="http://schemas.microsoft.com/office/drawing/2014/main" id="{0ECEA5DA-0702-46DA-A4DD-66B7E7FF42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39439" y="2707481"/>
            <a:ext cx="2046159" cy="608524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2.2</a:t>
            </a:r>
          </a:p>
        </p:txBody>
      </p:sp>
      <p:sp>
        <p:nvSpPr>
          <p:cNvPr id="25" name="Label 2.3">
            <a:extLst>
              <a:ext uri="{FF2B5EF4-FFF2-40B4-BE49-F238E27FC236}">
                <a16:creationId xmlns:a16="http://schemas.microsoft.com/office/drawing/2014/main" id="{64C63D68-E200-46DF-8E34-92DC66FE87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39439" y="3579818"/>
            <a:ext cx="2046160" cy="608524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2.3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4DA0A-BA94-4C4E-A521-FB23D113A8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9933-5FC5-4C73-96ED-E1AC0FC867F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lt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721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add copyrigh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12192000" cy="3886200"/>
          </a:xfrm>
          <a:prstGeom prst="rect">
            <a:avLst/>
          </a:prstGeom>
          <a:solidFill>
            <a:srgbClr val="007FA3"/>
          </a:solidFill>
          <a:ln w="25400" cap="flat" cmpd="sng">
            <a:solidFill>
              <a:srgbClr val="007FA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itle Placeholder"/>
          <p:cNvSpPr txBox="1">
            <a:spLocks noGrp="1"/>
          </p:cNvSpPr>
          <p:nvPr>
            <p:ph type="ctrTitle"/>
          </p:nvPr>
        </p:nvSpPr>
        <p:spPr>
          <a:xfrm>
            <a:off x="914400" y="762001"/>
            <a:ext cx="10363200" cy="28384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3600" b="1" i="0" u="none" strike="noStrike" cap="none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20" name="Content Placeholder"/>
          <p:cNvSpPr txBox="1">
            <a:spLocks noGrp="1"/>
          </p:cNvSpPr>
          <p:nvPr>
            <p:ph type="subTitle" idx="1"/>
          </p:nvPr>
        </p:nvSpPr>
        <p:spPr>
          <a:xfrm>
            <a:off x="899584" y="3962400"/>
            <a:ext cx="10392833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  <a:defRPr/>
            </a:pPr>
            <a:fld id="{00000000-1234-1234-1234-123412341234}" type="slidenum">
              <a:rPr lang="en-US" sz="900" smtClean="0">
                <a:solidFill>
                  <a:srgbClr val="FFFFFF"/>
                </a:solidFill>
              </a:rPr>
              <a:pPr algn="r">
                <a:buSzPct val="25000"/>
                <a:defRPr/>
              </a:pPr>
              <a:t>‹#›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6122C06-0248-45C8-9890-FDA2C7B0CD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1" y="6400801"/>
            <a:ext cx="1335617" cy="228600"/>
          </a:xfrm>
        </p:spPr>
        <p:txBody>
          <a:bodyPr anchor="ctr"/>
          <a:lstStyle>
            <a:lvl1pPr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E3F0-3064-41BA-BF34-B5D9350D8D4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448536" y="6400801"/>
            <a:ext cx="9211733" cy="228600"/>
          </a:xfrm>
        </p:spPr>
        <p:txBody>
          <a:bodyPr anchor="ctr"/>
          <a:lstStyle>
            <a:lvl1pPr algn="r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Copyright Information</a:t>
            </a:r>
          </a:p>
        </p:txBody>
      </p:sp>
    </p:spTree>
    <p:extLst>
      <p:ext uri="{BB962C8B-B14F-4D97-AF65-F5344CB8AC3E}">
        <p14:creationId xmlns:p14="http://schemas.microsoft.com/office/powerpoint/2010/main" val="4215940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3886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3886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38867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add copyrigh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"/>
          <p:cNvSpPr txBox="1">
            <a:spLocks noGrp="1"/>
          </p:cNvSpPr>
          <p:nvPr>
            <p:ph type="ctrTitle"/>
          </p:nvPr>
        </p:nvSpPr>
        <p:spPr>
          <a:xfrm>
            <a:off x="914400" y="762001"/>
            <a:ext cx="10363200" cy="28384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3600" b="1" i="0" u="none" strike="noStrike" cap="none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20" name="Content Placeholder"/>
          <p:cNvSpPr txBox="1">
            <a:spLocks noGrp="1"/>
          </p:cNvSpPr>
          <p:nvPr>
            <p:ph type="subTitle" idx="1"/>
          </p:nvPr>
        </p:nvSpPr>
        <p:spPr>
          <a:xfrm>
            <a:off x="899584" y="3962400"/>
            <a:ext cx="10392833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  <a:defRPr/>
            </a:pPr>
            <a:fld id="{00000000-1234-1234-1234-123412341234}" type="slidenum">
              <a:rPr lang="en-US" sz="900" smtClean="0">
                <a:solidFill>
                  <a:srgbClr val="FFFFFF"/>
                </a:solidFill>
              </a:rPr>
              <a:pPr algn="r">
                <a:buSzPct val="25000"/>
                <a:defRPr/>
              </a:pPr>
              <a:t>‹#›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3202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Placeholder"/>
          <p:cNvSpPr txBox="1">
            <a:spLocks noGrp="1"/>
          </p:cNvSpPr>
          <p:nvPr>
            <p:ph type="title"/>
          </p:nvPr>
        </p:nvSpPr>
        <p:spPr>
          <a:xfrm>
            <a:off x="609600" y="215372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BB07C-705F-4113-A2C5-779D6EA64D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556327"/>
            <a:ext cx="10972800" cy="4301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0D01C0-4FD2-4065-9EC3-96A3083982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" y="2253468"/>
            <a:ext cx="10972800" cy="4301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lt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6AB0C-41CD-C35E-A17A-18877E87572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2868614"/>
            <a:ext cx="10972800" cy="560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AD55B-B4F8-02EA-880C-EDBC4396D2C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" y="3614739"/>
            <a:ext cx="10972800" cy="560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A444F8-E775-F9F8-E886-B39DB76BA7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" y="4360864"/>
            <a:ext cx="10972800" cy="80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3E1B3E-CD0C-37C9-3A9F-C43CF70CE8F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600" y="5302251"/>
            <a:ext cx="10972800" cy="957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F369B8-C83D-84CB-ACF3-BDBF0649D58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86451" y="1414463"/>
            <a:ext cx="5844116" cy="4845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7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38867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38867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3886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0F6C-E9AA-1693-83B8-969D002A0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3239"/>
            <a:ext cx="10972800" cy="590349"/>
          </a:xfrm>
        </p:spPr>
        <p:txBody>
          <a:bodyPr lIns="0" tIns="18000" rIns="0" bIns="18000" anchor="ctr" anchorCtr="0">
            <a:sp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9D12B-9A9C-08C6-D245-8C1030E451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188E-F057-923A-973E-FE230E065DB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lt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lt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FF5EDD-6D7F-C331-4E7D-DB1CA98B96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600" y="1222375"/>
            <a:ext cx="54864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FCBA88-E856-1483-17C3-25D14E6C94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966913"/>
            <a:ext cx="54864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11A328-5719-5BD7-E2F9-2F55B29D0D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" y="2711450"/>
            <a:ext cx="54864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DB3FAAA-2585-4802-26F4-8ADE48A329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3455988"/>
            <a:ext cx="54864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3843C74-C8C9-9A22-C5F5-09B8588F1F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" y="4200525"/>
            <a:ext cx="54864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CC56F9-D154-44A3-3640-FCE86F6D7F6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" y="4945063"/>
            <a:ext cx="54864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F780588-9A74-52AE-38EC-D1B28E0356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600" y="5663962"/>
            <a:ext cx="54864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AA6DD5D-F309-F62B-ECFC-4183F3AA597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654800" y="1222375"/>
            <a:ext cx="49276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3C418C-B068-0886-B57E-0FC9E7728E0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654800" y="1966913"/>
            <a:ext cx="49276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DAB52DB-4F4C-3D98-DB24-E5BEB938D01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654800" y="2711450"/>
            <a:ext cx="49276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28B55EE-7C66-235A-721F-120D5CCC336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654800" y="3455988"/>
            <a:ext cx="49276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1048513-4661-FA01-FB26-FE95E227B1F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54800" y="4200525"/>
            <a:ext cx="4927600" cy="49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86E85DB-5F4B-C311-A1B2-363D2592369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54800" y="4957287"/>
            <a:ext cx="4927600" cy="495300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53D2763-8008-7B7C-77F5-FAAFC59F1F0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654800" y="5670879"/>
            <a:ext cx="4927600" cy="5166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00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Placeholder"/>
          <p:cNvSpPr txBox="1">
            <a:spLocks noGrp="1"/>
          </p:cNvSpPr>
          <p:nvPr>
            <p:ph type="title"/>
          </p:nvPr>
        </p:nvSpPr>
        <p:spPr>
          <a:xfrm>
            <a:off x="609600" y="215372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BB07C-705F-4113-A2C5-779D6EA64D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556328"/>
            <a:ext cx="10972800" cy="6032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0D01C0-4FD2-4065-9EC3-96A3083982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" y="2337681"/>
            <a:ext cx="10972800" cy="7265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lt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lt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E376D-0614-5FF9-C6A1-D849AFADA2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9" y="3268663"/>
            <a:ext cx="10972799" cy="11477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6C7CF1-3723-794C-DCC0-B3B15ED8A1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" y="4699000"/>
            <a:ext cx="10972800" cy="1371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C86E59-1A10-2C05-1767-0ECEE0005D1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" y="5557839"/>
            <a:ext cx="10972800" cy="814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353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Placeholder"/>
          <p:cNvSpPr txBox="1">
            <a:spLocks noGrp="1"/>
          </p:cNvSpPr>
          <p:nvPr>
            <p:ph type="title"/>
          </p:nvPr>
        </p:nvSpPr>
        <p:spPr>
          <a:xfrm>
            <a:off x="609600" y="215372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03D41-401A-43DB-9BC0-38F51965B8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1" y="1556328"/>
            <a:ext cx="4847167" cy="452062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BB07C-705F-4113-A2C5-779D6EA64D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6057" y="1556327"/>
            <a:ext cx="5936343" cy="22675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0D01C0-4FD2-4065-9EC3-96A3083982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46056" y="3971926"/>
            <a:ext cx="5936344" cy="21050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lt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062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Placeholder"/>
          <p:cNvSpPr txBox="1">
            <a:spLocks noGrp="1"/>
          </p:cNvSpPr>
          <p:nvPr>
            <p:ph type="title"/>
          </p:nvPr>
        </p:nvSpPr>
        <p:spPr>
          <a:xfrm>
            <a:off x="609600" y="215372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CB7AFE-9851-46A0-B2FB-0A5EE6AEFCA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552575"/>
            <a:ext cx="5322627" cy="4438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75D3A394-A5AF-478E-AC3D-2714CFF806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59773" y="1552575"/>
            <a:ext cx="5322627" cy="44386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lt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11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Placeholder"/>
          <p:cNvSpPr txBox="1">
            <a:spLocks noGrp="1"/>
          </p:cNvSpPr>
          <p:nvPr>
            <p:ph type="title"/>
          </p:nvPr>
        </p:nvSpPr>
        <p:spPr>
          <a:xfrm>
            <a:off x="609600" y="215372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75D3A394-A5AF-478E-AC3D-2714CFF806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2" y="1552575"/>
            <a:ext cx="3460804" cy="44386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CB7AFE-9851-46A0-B2FB-0A5EE6AEFCA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65599" y="1552575"/>
            <a:ext cx="3460803" cy="4438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5D721EFE-2C28-4C54-8BB9-3FCF3DECD16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21597" y="1552575"/>
            <a:ext cx="3460804" cy="44386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lt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43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jpe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jpe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jpe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.jpe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.jpe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jpe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.jp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.jpe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.jpe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.jpe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.jpe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jpeg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jpeg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jpeg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.jpeg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.jpeg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.jpeg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.jpeg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.jpeg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.jpeg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.jpeg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.jpeg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jpeg"/></Relationships>
</file>

<file path=ppt/slideMasters/_rels/slideMaster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.jpeg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09600" y="215372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3600" dirty="0">
                <a:latin typeface="+mj-lt"/>
              </a:rPr>
              <a:t>Click to add title</a:t>
            </a:r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428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>
              <a:buSzPct val="25000"/>
              <a:defRPr/>
            </a:pPr>
            <a:fld id="{00000000-1234-1234-1234-123412341234}" type="slidenum">
              <a:rPr lang="en-US" sz="900" smtClean="0"/>
              <a:pPr algn="r">
                <a:buSzPct val="25000"/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466445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40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6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"/>
          <p:cNvSpPr txBox="1">
            <a:spLocks noGrp="1"/>
          </p:cNvSpPr>
          <p:nvPr>
            <p:ph type="title"/>
          </p:nvPr>
        </p:nvSpPr>
        <p:spPr>
          <a:xfrm>
            <a:off x="609600" y="215372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3600" dirty="0">
                <a:latin typeface="+mj-lt"/>
              </a:rPr>
              <a:t>Click to add title</a:t>
            </a:r>
            <a:endParaRPr dirty="0"/>
          </a:p>
        </p:txBody>
      </p:sp>
      <p:sp>
        <p:nvSpPr>
          <p:cNvPr id="11" name="Content Placeholder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428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447617" y="113072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292415" y="113072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chemeClr val="lt1"/>
                </a:solidFill>
              </a:rPr>
              <a:pPr algn="r">
                <a:buSzPct val="25000"/>
              </a:pPr>
              <a:t>‹#›</a:t>
            </a:fld>
            <a:endParaRPr lang="en-US" sz="900">
              <a:solidFill>
                <a:schemeClr val="lt1"/>
              </a:solidFill>
            </a:endParaRPr>
          </a:p>
        </p:txBody>
      </p:sp>
      <p:pic>
        <p:nvPicPr>
          <p:cNvPr id="8" name="Picture Placeholder 11" descr="Pearson Logo">
            <a:extLst>
              <a:ext uri="{FF2B5EF4-FFF2-40B4-BE49-F238E27FC236}">
                <a16:creationId xmlns:a16="http://schemas.microsoft.com/office/drawing/2014/main" id="{15976B2A-478E-4945-9462-6247C41C28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527300" y="6412112"/>
            <a:ext cx="948533" cy="298884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77E4848-5A36-4585-AA10-A739E8CF22B1}"/>
              </a:ext>
            </a:extLst>
          </p:cNvPr>
          <p:cNvSpPr txBox="1">
            <a:spLocks/>
          </p:cNvSpPr>
          <p:nvPr userDrawn="1"/>
        </p:nvSpPr>
        <p:spPr>
          <a:xfrm>
            <a:off x="5089054" y="6467655"/>
            <a:ext cx="6589712" cy="221018"/>
          </a:xfrm>
          <a:prstGeom prst="rect">
            <a:avLst/>
          </a:prstGeom>
        </p:spPr>
        <p:txBody>
          <a:bodyPr lIns="0" tIns="18000" rIns="0" bIns="180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en-US" sz="1200" dirty="0">
                <a:latin typeface="Verdana"/>
                <a:cs typeface="Verdana" panose="020B0604030504040204" pitchFamily="34" charset="0"/>
              </a:rPr>
              <a:t>Copyright © 2023, 2014, 2008 Pearson Education, Inc. All Rights Reserved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4" r:id="rId3"/>
    <p:sldLayoutId id="2147483680" r:id="rId4"/>
    <p:sldLayoutId id="2147483676" r:id="rId5"/>
    <p:sldLayoutId id="2147483677" r:id="rId6"/>
    <p:sldLayoutId id="2147483678" r:id="rId7"/>
    <p:sldLayoutId id="2147483679" r:id="rId8"/>
    <p:sldLayoutId id="2147483671" r:id="rId9"/>
    <p:sldLayoutId id="2147483673" r:id="rId10"/>
    <p:sldLayoutId id="2147483670" r:id="rId11"/>
    <p:sldLayoutId id="214748366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6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2B4DD203-80DC-B6B8-3CA7-500C7C1B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7F7A6-86FD-5200-4BC6-B9FDF9BF6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1EF419-69CC-9402-5AAF-EC810AB18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10EBF4-FC35-F717-3376-FCDF6356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252563EE-8029-B3BA-4DE6-A1663F9E5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7445EB6-3664-970D-7E3D-844229C7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908E7F-2408-C71D-A0D5-B8D32245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463314-AE53-632A-F24D-0803801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785" y="6613526"/>
            <a:ext cx="596900" cy="2460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B873EE4E-72E9-43D8-B553-8F5C72C7E387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B9254CA-7023-D551-A1C7-4CACFE72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8F8B66C-6F49-7EA9-8CC2-BF54FBAA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" y="6621463"/>
            <a:ext cx="3640667" cy="2460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8CF8CFD2-8E3C-AFBA-CD2D-53C0F252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8728-A241-43F4-95FF-6C49FEEA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29" y="247334"/>
            <a:ext cx="11153734" cy="559572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sz="3400" dirty="0"/>
              <a:t>Modern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8F80-D4FC-4D8F-B2BD-E7BEE7E01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329" y="1019606"/>
            <a:ext cx="11153882" cy="344128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dirty="0"/>
              <a:t>Fifth Edition</a:t>
            </a:r>
          </a:p>
        </p:txBody>
      </p:sp>
      <p:pic>
        <p:nvPicPr>
          <p:cNvPr id="14" name="Picture Placeholder 5" descr="Front Cover: Modern Operating Systems Fifth Edition by Tanenbaum and Bos">
            <a:extLst>
              <a:ext uri="{FF2B5EF4-FFF2-40B4-BE49-F238E27FC236}">
                <a16:creationId xmlns:a16="http://schemas.microsoft.com/office/drawing/2014/main" id="{C24CE2B4-7128-0492-7B34-0D38D3EF2C5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/>
        </p:blipFill>
        <p:spPr>
          <a:xfrm>
            <a:off x="568389" y="1587994"/>
            <a:ext cx="3587360" cy="463965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222376-7AD7-4443-B67A-120BE12F4D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44641" y="2905715"/>
            <a:ext cx="4050393" cy="498016"/>
          </a:xfrm>
        </p:spPr>
        <p:txBody>
          <a:bodyPr wrap="square" lIns="0" tIns="18000" rIns="0" bIns="18000" anchor="ctr" anchorCtr="0">
            <a:spAutoFit/>
          </a:bodyPr>
          <a:lstStyle/>
          <a:p>
            <a:pPr indent="-101600"/>
            <a:r>
              <a:rPr lang="en-US" dirty="0"/>
              <a:t>Chapter 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FD4EC9-4778-4E2F-B136-2A176CA2BA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44641" y="3704643"/>
            <a:ext cx="4050284" cy="374906"/>
          </a:xfrm>
        </p:spPr>
        <p:txBody>
          <a:bodyPr wrap="square" lIns="0" tIns="18000" rIns="0" bIns="18000" anchor="ctr" anchorCtr="0">
            <a:spAutoFit/>
          </a:bodyPr>
          <a:lstStyle/>
          <a:p>
            <a:pPr indent="-101600"/>
            <a:r>
              <a:rPr lang="en-US" dirty="0"/>
              <a:t>Deadlocks</a:t>
            </a:r>
          </a:p>
        </p:txBody>
      </p:sp>
      <p:pic>
        <p:nvPicPr>
          <p:cNvPr id="12" name="Picture Placeholder 11" descr="Pearson Logo">
            <a:extLst>
              <a:ext uri="{FF2B5EF4-FFF2-40B4-BE49-F238E27FC236}">
                <a16:creationId xmlns:a16="http://schemas.microsoft.com/office/drawing/2014/main" id="{2F9DC56F-6B40-16F2-2FFA-B0A90BE8296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/>
          <a:stretch/>
        </p:blipFill>
        <p:spPr>
          <a:xfrm>
            <a:off x="527300" y="6412112"/>
            <a:ext cx="948533" cy="298884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E88D28-1A9F-4FC4-946F-10B4629D143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89054" y="6467655"/>
            <a:ext cx="6589712" cy="221018"/>
          </a:xfrm>
        </p:spPr>
        <p:txBody>
          <a:bodyPr lIns="0" tIns="18000" rIns="0" bIns="18000" anchor="ctr" anchorCtr="0">
            <a:spAutoFit/>
          </a:bodyPr>
          <a:lstStyle/>
          <a:p>
            <a:r>
              <a:rPr lang="en-US" altLang="en-US" dirty="0">
                <a:latin typeface="Verdana"/>
                <a:cs typeface="Verdana" panose="020B0604030504040204" pitchFamily="34" charset="0"/>
              </a:rPr>
              <a:t>Copyright © 2023, 2014, 2008 Pearson Education,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01335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E841DF9-626A-5FF3-6908-E63D8A2317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Basic Facts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438FD06-2FB4-CB52-C719-1B86315B6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9188" y="1217613"/>
            <a:ext cx="6284912" cy="4400550"/>
          </a:xfrm>
        </p:spPr>
        <p:txBody>
          <a:bodyPr/>
          <a:lstStyle/>
          <a:p>
            <a:r>
              <a:rPr lang="en-US" altLang="en-US"/>
              <a:t>If graph contains no cycles </a:t>
            </a:r>
            <a:r>
              <a:rPr lang="en-US" altLang="en-US">
                <a:sym typeface="Symbol" panose="05050102010706020507" pitchFamily="18" charset="2"/>
              </a:rPr>
              <a:t> no deadlock</a:t>
            </a:r>
          </a:p>
          <a:p>
            <a:r>
              <a:rPr lang="en-US" altLang="en-US">
                <a:sym typeface="Symbol" panose="05050102010706020507" pitchFamily="18" charset="2"/>
              </a:rPr>
              <a:t>If graph contains a cycle 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only one instance per resource type, then deadlock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several instances per resource type, possibility of deadlock</a:t>
            </a:r>
          </a:p>
        </p:txBody>
      </p:sp>
    </p:spTree>
    <p:extLst>
      <p:ext uri="{BB962C8B-B14F-4D97-AF65-F5344CB8AC3E}">
        <p14:creationId xmlns:p14="http://schemas.microsoft.com/office/powerpoint/2010/main" val="358385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84836E-8A8A-1985-F2BF-DB6A827F8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3664" y="214313"/>
            <a:ext cx="7577137" cy="576262"/>
          </a:xfrm>
        </p:spPr>
        <p:txBody>
          <a:bodyPr/>
          <a:lstStyle/>
          <a:p>
            <a:pPr eaLnBrk="1" hangingPunct="1"/>
            <a:r>
              <a:rPr lang="en-US" altLang="en-US"/>
              <a:t>Methods for Handling Deadlocks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27D5416-0C10-277A-36AD-883BD3724D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6650" y="1198563"/>
            <a:ext cx="6153150" cy="3295650"/>
          </a:xfrm>
        </p:spPr>
        <p:txBody>
          <a:bodyPr/>
          <a:lstStyle/>
          <a:p>
            <a:r>
              <a:rPr lang="en-US" altLang="en-US"/>
              <a:t>Ensure that the system will </a:t>
            </a:r>
            <a:r>
              <a:rPr lang="en-US" altLang="en-US" b="1" i="1">
                <a:solidFill>
                  <a:srgbClr val="FF0066"/>
                </a:solidFill>
              </a:rPr>
              <a:t>never</a:t>
            </a:r>
            <a:r>
              <a:rPr lang="en-US" altLang="en-US"/>
              <a:t> enter a deadlock state:</a:t>
            </a:r>
          </a:p>
          <a:p>
            <a:pPr lvl="1"/>
            <a:r>
              <a:rPr lang="en-US" altLang="en-US"/>
              <a:t>Deadlock prevention</a:t>
            </a:r>
          </a:p>
          <a:p>
            <a:pPr lvl="1"/>
            <a:r>
              <a:rPr lang="en-US" altLang="en-US"/>
              <a:t>Deadlock avoidence</a:t>
            </a:r>
          </a:p>
          <a:p>
            <a:r>
              <a:rPr lang="en-US" altLang="en-US"/>
              <a:t>Allow the system to enter a deadlock state and then recover</a:t>
            </a:r>
          </a:p>
          <a:p>
            <a:r>
              <a:rPr lang="en-US" altLang="en-US"/>
              <a:t>Ignore the problem and pretend that deadlocks never occur in the system; used by most operating systems, including UNIX</a:t>
            </a:r>
          </a:p>
        </p:txBody>
      </p:sp>
    </p:spTree>
    <p:extLst>
      <p:ext uri="{BB962C8B-B14F-4D97-AF65-F5344CB8AC3E}">
        <p14:creationId xmlns:p14="http://schemas.microsoft.com/office/powerpoint/2010/main" val="47446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AFE9-A7E2-06DE-59D2-13022F1DA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59" y="269177"/>
            <a:ext cx="11154104" cy="559572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sz="3400" dirty="0">
                <a:solidFill>
                  <a:schemeClr val="lt2"/>
                </a:solidFill>
              </a:rPr>
              <a:t>The Dining Philosophers Problem (1)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9888C-89D9-1292-D147-CFC4B75BEF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958" y="1094327"/>
            <a:ext cx="11154103" cy="1836844"/>
          </a:xfrm>
        </p:spPr>
        <p:txBody>
          <a:bodyPr wrap="square" lIns="0" tIns="18000" rIns="0" bIns="18000" anchor="ctr" anchorCtr="0">
            <a:spAutoFit/>
          </a:bodyPr>
          <a:lstStyle/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There are 5 philosophers, each seated at a round table in front of a plate of spaghetti. A philosopher needs 2 forks to eat the spaghetti, located on his left and his right.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Obvious (non)solution:</a:t>
            </a:r>
          </a:p>
        </p:txBody>
      </p:sp>
      <p:pic>
        <p:nvPicPr>
          <p:cNvPr id="6" name="Picture 5" descr="An algorithm with the function philosopher.&#10;Long description is available in notes, press F6">
            <a:extLst>
              <a:ext uri="{FF2B5EF4-FFF2-40B4-BE49-F238E27FC236}">
                <a16:creationId xmlns:a16="http://schemas.microsoft.com/office/drawing/2014/main" id="{84D72BE4-FE34-4FFF-33E7-79C94F803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00" y="3327557"/>
            <a:ext cx="3314614" cy="3011560"/>
          </a:xfrm>
          <a:prstGeom prst="rect">
            <a:avLst/>
          </a:prstGeom>
        </p:spPr>
      </p:pic>
      <p:pic>
        <p:nvPicPr>
          <p:cNvPr id="10" name="Picture 9" descr="The figure illustrates a set of plates aranged in a circlular shape. ">
            <a:extLst>
              <a:ext uri="{FF2B5EF4-FFF2-40B4-BE49-F238E27FC236}">
                <a16:creationId xmlns:a16="http://schemas.microsoft.com/office/drawing/2014/main" id="{8C4E3BBF-3228-4BC2-913C-EE1F26CCC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537" y="3301010"/>
            <a:ext cx="3075517" cy="303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4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AFE9-A7E2-06DE-59D2-13022F1DA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59" y="234739"/>
            <a:ext cx="11154104" cy="590349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dirty="0">
                <a:solidFill>
                  <a:schemeClr val="lt2"/>
                </a:solidFill>
              </a:rPr>
              <a:t>The Dining Philosophers Problem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9888C-89D9-1292-D147-CFC4B75BEF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958" y="1094324"/>
            <a:ext cx="11154103" cy="1836844"/>
          </a:xfrm>
        </p:spPr>
        <p:txBody>
          <a:bodyPr wrap="square" lIns="0" tIns="18000" rIns="0" bIns="18000" anchor="ctr" anchorCtr="0">
            <a:spAutoFit/>
          </a:bodyPr>
          <a:lstStyle/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There are 5 philosophers, each seated at a round table in front of a plate of spaghetti. A philosopher needs 2 forks to eat the spaghetti, located on his left and his right.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Obvious (non)solution:</a:t>
            </a:r>
          </a:p>
        </p:txBody>
      </p:sp>
      <p:pic>
        <p:nvPicPr>
          <p:cNvPr id="6" name="Picture 5" descr="An algorithm with the function philosopher.&#10;Long description is available in notes, press F6">
            <a:extLst>
              <a:ext uri="{FF2B5EF4-FFF2-40B4-BE49-F238E27FC236}">
                <a16:creationId xmlns:a16="http://schemas.microsoft.com/office/drawing/2014/main" id="{E508A726-87A7-3C2A-FF4B-726677E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0" y="3472345"/>
            <a:ext cx="6286380" cy="2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44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AFE9-A7E2-06DE-59D2-13022F1DA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59" y="260772"/>
            <a:ext cx="11154104" cy="559572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sz="3400" dirty="0"/>
              <a:t>Resource Deadlocks: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9888C-89D9-1292-D147-CFC4B75BEF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958" y="1099260"/>
            <a:ext cx="11154103" cy="2344676"/>
          </a:xfrm>
        </p:spPr>
        <p:txBody>
          <a:bodyPr wrap="square" lIns="0" tIns="18000" rIns="0" bIns="18000" anchor="ctr" anchorCtr="0">
            <a:spAutoFit/>
          </a:bodyPr>
          <a:lstStyle/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Dining Philosophers: Everybody starts by taking the left fork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Four cars arrive simultaneously at a junction and each yields to the car on the right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Process A opens file #1 and tries to open file #2. File #2 is currently opened by Process B and Process B waits for file #1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4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2C51-9229-EE73-57D7-39D82C58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59" y="260771"/>
            <a:ext cx="11154104" cy="559572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sz="3400" dirty="0"/>
              <a:t>Deadlock</a:t>
            </a:r>
          </a:p>
        </p:txBody>
      </p:sp>
      <p:pic>
        <p:nvPicPr>
          <p:cNvPr id="9" name="Picture 8" descr="An illustration of fours roads placed in a square. Four green cars are placed at each corner and one yellow between two cars.">
            <a:extLst>
              <a:ext uri="{FF2B5EF4-FFF2-40B4-BE49-F238E27FC236}">
                <a16:creationId xmlns:a16="http://schemas.microsoft.com/office/drawing/2014/main" id="{312EA423-632A-38B1-C3FE-9A150B4FD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1093414"/>
            <a:ext cx="3981450" cy="39719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3A4B-D0AF-C5A8-7DD5-0139449A09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24956" y="5286060"/>
            <a:ext cx="5061845" cy="467239"/>
          </a:xfrm>
        </p:spPr>
        <p:txBody>
          <a:bodyPr wrap="square" lIns="0" tIns="18000" rIns="0" bIns="18000" anchor="ctr" anchorCtr="0">
            <a:spAutoFit/>
          </a:bodyPr>
          <a:lstStyle/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sz="2800" dirty="0"/>
              <a:t>Nothing flows, everything hangs</a:t>
            </a:r>
          </a:p>
        </p:txBody>
      </p:sp>
    </p:spTree>
    <p:extLst>
      <p:ext uri="{BB962C8B-B14F-4D97-AF65-F5344CB8AC3E}">
        <p14:creationId xmlns:p14="http://schemas.microsoft.com/office/powerpoint/2010/main" val="1292413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2C51-9229-EE73-57D7-39D82C58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59" y="251246"/>
            <a:ext cx="11154104" cy="559572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sz="3400" dirty="0"/>
              <a:t>Starvation</a:t>
            </a:r>
          </a:p>
        </p:txBody>
      </p:sp>
      <p:pic>
        <p:nvPicPr>
          <p:cNvPr id="5" name="Picture 4" descr="An illustration of a road with 3 cars at each of the ends and in the middle. The left car is marked as yield. ">
            <a:extLst>
              <a:ext uri="{FF2B5EF4-FFF2-40B4-BE49-F238E27FC236}">
                <a16:creationId xmlns:a16="http://schemas.microsoft.com/office/drawing/2014/main" id="{334FC66C-CAAA-4C07-7C4B-7D330A18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47626" y="1447034"/>
            <a:ext cx="7714679" cy="20286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3A4B-D0AF-C5A8-7DD5-0139449A09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720" y="4043822"/>
            <a:ext cx="11154104" cy="1990733"/>
          </a:xfrm>
        </p:spPr>
        <p:txBody>
          <a:bodyPr wrap="square" lIns="0" tIns="18000" rIns="0" bIns="18000" anchor="ctr" anchorCtr="0">
            <a:spAutoFit/>
          </a:bodyPr>
          <a:lstStyle/>
          <a:p>
            <a:pPr marL="342900" indent="-342900">
              <a:spcBef>
                <a:spcPts val="600"/>
              </a:spcBef>
              <a:buSzPts val="2400"/>
            </a:pPr>
            <a:r>
              <a:rPr lang="en-US" sz="2800" b="1" dirty="0"/>
              <a:t>Resource: </a:t>
            </a:r>
            <a:r>
              <a:rPr lang="en-US" sz="2800" dirty="0"/>
              <a:t>The narrow bridge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b="1" dirty="0"/>
              <a:t>Access:</a:t>
            </a:r>
            <a:r>
              <a:rPr lang="en-US" sz="2800" dirty="0"/>
              <a:t> Traffic from the right (the yellow car) has right of way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b="1" dirty="0"/>
              <a:t>Deadlock resolution: </a:t>
            </a:r>
            <a:r>
              <a:rPr lang="en-US" sz="2800" dirty="0"/>
              <a:t>Cars back up (preemption &amp; rollback)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b="1" dirty="0"/>
              <a:t>Starvation is possible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579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2C51-9229-EE73-57D7-39D82C58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59" y="252145"/>
            <a:ext cx="11154104" cy="559572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sz="3400" dirty="0"/>
              <a:t>Livelock </a:t>
            </a:r>
            <a:r>
              <a:rPr lang="en-US" sz="2600" dirty="0"/>
              <a:t>(1 of 2)</a:t>
            </a:r>
          </a:p>
        </p:txBody>
      </p:sp>
      <p:pic>
        <p:nvPicPr>
          <p:cNvPr id="6" name="Picture 5" descr="A 2 part illustration of 2 crossroads with 4 cars in each direction. Both the illustrations are joined by a double headed arrow. ">
            <a:extLst>
              <a:ext uri="{FF2B5EF4-FFF2-40B4-BE49-F238E27FC236}">
                <a16:creationId xmlns:a16="http://schemas.microsoft.com/office/drawing/2014/main" id="{A7E92F92-F2B1-0B5B-D8D6-6B21C2F27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841" y="1323794"/>
            <a:ext cx="8074248" cy="37442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3A4B-D0AF-C5A8-7DD5-0139449A09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2305" y="5221334"/>
            <a:ext cx="5403725" cy="898126"/>
          </a:xfrm>
        </p:spPr>
        <p:txBody>
          <a:bodyPr wrap="square" lIns="0" tIns="18000" rIns="0" bIns="18000" anchor="ctr" anchorCtr="0">
            <a:spAutoFit/>
          </a:bodyPr>
          <a:lstStyle/>
          <a:p>
            <a:pPr marL="0" indent="0">
              <a:spcBef>
                <a:spcPts val="600"/>
              </a:spcBef>
              <a:buSzPts val="2400"/>
              <a:buNone/>
            </a:pPr>
            <a:r>
              <a:rPr lang="en-US" sz="2800" dirty="0"/>
              <a:t>Many operations executed, but no progress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4361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71DEE089-2287-A1C0-96FF-AF46306A0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60" y="255296"/>
            <a:ext cx="11154103" cy="559572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sz="3400" dirty="0"/>
              <a:t>Deadlock Handling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A6EBD72-6350-8779-AB6F-ABD822587E7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1959" y="1099653"/>
            <a:ext cx="11154103" cy="467239"/>
          </a:xfrm>
        </p:spPr>
        <p:txBody>
          <a:bodyPr wrap="square" lIns="0" tIns="18000" rIns="0" bIns="18000" anchor="ctr" anchorCtr="0">
            <a:spAutoFit/>
          </a:bodyPr>
          <a:lstStyle/>
          <a:p>
            <a:pPr marL="0" indent="0">
              <a:buNone/>
            </a:pPr>
            <a:r>
              <a:rPr lang="en-US" sz="2800" dirty="0"/>
              <a:t>Strategies are used for dealing with deadlocks:</a:t>
            </a:r>
            <a:endParaRPr lang="en-US" sz="1800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03B4977-7C73-51BF-86AB-3941D8CDE0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959" y="1709126"/>
            <a:ext cx="11154102" cy="4022058"/>
          </a:xfrm>
        </p:spPr>
        <p:txBody>
          <a:bodyPr wrap="square" lIns="0" tIns="18000" rIns="0" bIns="18000" anchor="ctr" anchorCtr="0">
            <a:spAutoFit/>
          </a:bodyPr>
          <a:lstStyle/>
          <a:p>
            <a:pPr marL="342900" indent="-342900">
              <a:spcBef>
                <a:spcPts val="600"/>
              </a:spcBef>
            </a:pPr>
            <a:r>
              <a:rPr lang="en-US" sz="2800" b="1" dirty="0"/>
              <a:t>Ignore the problem</a:t>
            </a:r>
          </a:p>
          <a:p>
            <a:pPr marL="829818" lvl="1" indent="-342900"/>
            <a:r>
              <a:rPr lang="en-US" sz="2800" dirty="0"/>
              <a:t>No action taken</a:t>
            </a:r>
          </a:p>
          <a:p>
            <a:pPr marL="342900" indent="-342900">
              <a:spcBef>
                <a:spcPts val="600"/>
              </a:spcBef>
            </a:pPr>
            <a:r>
              <a:rPr lang="en-US" sz="2800" b="1" dirty="0"/>
              <a:t>Deadlock detection</a:t>
            </a:r>
          </a:p>
          <a:p>
            <a:pPr marL="829818" lvl="1" indent="-342900"/>
            <a:r>
              <a:rPr lang="en-US" sz="2800" dirty="0"/>
              <a:t>Detect deadlock and perform recovery actions</a:t>
            </a:r>
          </a:p>
          <a:p>
            <a:pPr marL="342900" indent="-342900">
              <a:spcBef>
                <a:spcPts val="600"/>
              </a:spcBef>
            </a:pPr>
            <a:r>
              <a:rPr lang="en-US" sz="2800" b="1" dirty="0"/>
              <a:t>Deadlock avoidance</a:t>
            </a:r>
          </a:p>
          <a:p>
            <a:pPr marL="829818" lvl="1" indent="-342900"/>
            <a:r>
              <a:rPr lang="en-US" sz="2800" dirty="0"/>
              <a:t>Carefully allocate resources to avoid deadlocks</a:t>
            </a:r>
          </a:p>
          <a:p>
            <a:pPr marL="342900" indent="-342900">
              <a:spcBef>
                <a:spcPts val="600"/>
              </a:spcBef>
            </a:pPr>
            <a:r>
              <a:rPr lang="en-US" sz="2800" b="1" dirty="0"/>
              <a:t>Deadlock prevention</a:t>
            </a:r>
          </a:p>
          <a:p>
            <a:pPr marL="829818" lvl="1" indent="-342900"/>
            <a:r>
              <a:rPr lang="en-US" sz="2800" dirty="0"/>
              <a:t>Structurally prevent any of the deadlock conditions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594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71DEE089-2287-A1C0-96FF-AF46306A0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60" y="264821"/>
            <a:ext cx="8240619" cy="559572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sz="3400" dirty="0"/>
              <a:t>Ignore the Problem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A6EBD72-6350-8779-AB6F-ABD822587E7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1959" y="1095703"/>
            <a:ext cx="11154104" cy="3437283"/>
          </a:xfrm>
        </p:spPr>
        <p:txBody>
          <a:bodyPr wrap="square" lIns="0" tIns="18000" rIns="0" bIns="18000" anchor="ctr" anchorCtr="0">
            <a:spAutoFit/>
          </a:bodyPr>
          <a:lstStyle/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Also known as the </a:t>
            </a:r>
            <a:r>
              <a:rPr lang="en-US" sz="2800" i="1" dirty="0"/>
              <a:t>ostrich algorithm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Cost-effective solution to deadlocks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Assumes deadlocks are rare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Assumes cost of handling deadlocks is high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Assumes effects of deadlocks are tolerable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Simplest solution to manage system resources, i.e., process table, inode table, swap space, etc.</a:t>
            </a:r>
          </a:p>
        </p:txBody>
      </p:sp>
    </p:spTree>
    <p:extLst>
      <p:ext uri="{BB962C8B-B14F-4D97-AF65-F5344CB8AC3E}">
        <p14:creationId xmlns:p14="http://schemas.microsoft.com/office/powerpoint/2010/main" val="2751978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159C-08D1-142C-177D-B382CFD1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27" y="230899"/>
            <a:ext cx="11153736" cy="559572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sz="3400" dirty="0"/>
              <a:t>Overview</a:t>
            </a:r>
            <a:endParaRPr lang="en-US" sz="26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9C689C-3C1C-C5A5-3BC0-FD0A46352B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481" y="1093439"/>
            <a:ext cx="11153736" cy="2498564"/>
          </a:xfrm>
        </p:spPr>
        <p:txBody>
          <a:bodyPr wrap="square" lIns="0" tIns="18000" rIns="0" bIns="18000" anchor="ctr" anchorCtr="0">
            <a:spAutoFit/>
          </a:bodyPr>
          <a:lstStyle/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Deadlock definition and modeling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Deadlock detection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Deadlock avoidance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Deadlock prevention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Deadlock handling in practice</a:t>
            </a:r>
          </a:p>
        </p:txBody>
      </p:sp>
    </p:spTree>
    <p:extLst>
      <p:ext uri="{BB962C8B-B14F-4D97-AF65-F5344CB8AC3E}">
        <p14:creationId xmlns:p14="http://schemas.microsoft.com/office/powerpoint/2010/main" val="1176315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71DEE089-2287-A1C0-96FF-AF46306A0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60" y="255296"/>
            <a:ext cx="11154103" cy="559572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sz="3400" dirty="0"/>
              <a:t>Overview </a:t>
            </a:r>
            <a:r>
              <a:rPr lang="en-US" sz="2600" dirty="0"/>
              <a:t>(3 of 6)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A6EBD72-6350-8779-AB6F-ABD822587E7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1959" y="1094975"/>
            <a:ext cx="11154103" cy="2498564"/>
          </a:xfrm>
        </p:spPr>
        <p:txBody>
          <a:bodyPr wrap="square" lIns="0" tIns="18000" rIns="0" bIns="18000" anchor="ctr" anchorCtr="0">
            <a:spAutoFit/>
          </a:bodyPr>
          <a:lstStyle/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Deadlock definition and modeling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b="1" dirty="0">
                <a:solidFill>
                  <a:schemeClr val="tx1"/>
                </a:solidFill>
              </a:rPr>
              <a:t>Deadlock detection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Deadlock avoidance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Deadlock prevention</a:t>
            </a:r>
          </a:p>
          <a:p>
            <a:pPr marL="342900" indent="-342900">
              <a:spcBef>
                <a:spcPts val="600"/>
              </a:spcBef>
              <a:buSzPts val="2400"/>
            </a:pPr>
            <a:r>
              <a:rPr lang="en-US" sz="2800" dirty="0"/>
              <a:t>Deadlock handling in practice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7934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9BC3434-2C01-349C-1072-06352E7CB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5413" y="198438"/>
            <a:ext cx="7421562" cy="576262"/>
          </a:xfrm>
        </p:spPr>
        <p:txBody>
          <a:bodyPr/>
          <a:lstStyle/>
          <a:p>
            <a:pPr eaLnBrk="1" hangingPunct="1"/>
            <a:r>
              <a:rPr lang="en-US" altLang="en-US"/>
              <a:t>Deadlock Detection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F849E71-7E3A-169F-22E3-3D6BF1C7C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5700" y="1233489"/>
            <a:ext cx="7391400" cy="4530725"/>
          </a:xfrm>
        </p:spPr>
        <p:txBody>
          <a:bodyPr/>
          <a:lstStyle/>
          <a:p>
            <a:r>
              <a:rPr lang="en-US" altLang="en-US"/>
              <a:t>Allow system to enter deadlock state 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Detection algorithm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Recovery scheme</a:t>
            </a:r>
          </a:p>
        </p:txBody>
      </p:sp>
    </p:spTree>
    <p:extLst>
      <p:ext uri="{BB962C8B-B14F-4D97-AF65-F5344CB8AC3E}">
        <p14:creationId xmlns:p14="http://schemas.microsoft.com/office/powerpoint/2010/main" val="367676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375973B-8F3B-DA4F-3DBC-DB9036290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0" y="-141288"/>
            <a:ext cx="7772400" cy="844551"/>
          </a:xfrm>
        </p:spPr>
        <p:txBody>
          <a:bodyPr/>
          <a:lstStyle/>
          <a:p>
            <a:pPr eaLnBrk="1" hangingPunct="1"/>
            <a:r>
              <a:rPr lang="en-US" altLang="en-US" sz="2800"/>
              <a:t>Single Instance of Each Resource Type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5263BD70-478B-B182-C5F7-76D31A848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9" y="1173164"/>
            <a:ext cx="7585075" cy="4511675"/>
          </a:xfrm>
        </p:spPr>
        <p:txBody>
          <a:bodyPr/>
          <a:lstStyle/>
          <a:p>
            <a:r>
              <a:rPr lang="en-US" altLang="en-US"/>
              <a:t>Maintain </a:t>
            </a:r>
            <a:r>
              <a:rPr lang="en-US" altLang="en-US" b="1">
                <a:solidFill>
                  <a:srgbClr val="3366FF"/>
                </a:solidFill>
              </a:rPr>
              <a:t>wait-for </a:t>
            </a:r>
            <a:r>
              <a:rPr lang="en-US" altLang="en-US"/>
              <a:t>graph</a:t>
            </a:r>
          </a:p>
          <a:p>
            <a:pPr lvl="1"/>
            <a:r>
              <a:rPr lang="en-US" altLang="en-US"/>
              <a:t>Nodes are processes</a:t>
            </a:r>
          </a:p>
          <a:p>
            <a:pPr lvl="1"/>
            <a:r>
              <a:rPr lang="en-US" altLang="en-US" b="1" i="1"/>
              <a:t>P</a:t>
            </a:r>
            <a:r>
              <a:rPr lang="en-US" altLang="en-US" b="1" i="1" baseline="-25000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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j   </a:t>
            </a:r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i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is waiting for</a:t>
            </a:r>
            <a:r>
              <a:rPr lang="en-US" altLang="en-US" i="1">
                <a:sym typeface="Symbol" panose="05050102010706020507" pitchFamily="18" charset="2"/>
              </a:rPr>
              <a:t>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j</a:t>
            </a:r>
            <a:br>
              <a:rPr lang="en-US" altLang="en-US" b="1" i="1">
                <a:sym typeface="Symbol" panose="05050102010706020507" pitchFamily="18" charset="2"/>
              </a:rPr>
            </a:br>
            <a:endParaRPr lang="en-US" altLang="en-US" b="1" i="1">
              <a:sym typeface="Symbol" panose="05050102010706020507" pitchFamily="18" charset="2"/>
            </a:endParaRPr>
          </a:p>
          <a:p>
            <a:r>
              <a:rPr lang="en-US" altLang="en-US"/>
              <a:t>Periodically invoke an algorithm that searches for a cycle in the graph. If there is a cycle, there exists a deadlock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An algorithm to detect a cycle in a graph requires an order of</a:t>
            </a:r>
            <a:r>
              <a:rPr lang="en-US" altLang="en-US" i="1"/>
              <a:t> </a:t>
            </a:r>
            <a:r>
              <a:rPr lang="en-US" altLang="en-US" b="1" i="1"/>
              <a:t>n</a:t>
            </a:r>
            <a:r>
              <a:rPr lang="en-US" altLang="en-US" b="1" baseline="30000"/>
              <a:t>2</a:t>
            </a:r>
            <a:r>
              <a:rPr lang="en-US" altLang="en-US" b="1"/>
              <a:t> </a:t>
            </a:r>
            <a:r>
              <a:rPr lang="en-US" altLang="en-US"/>
              <a:t>operations, where </a:t>
            </a:r>
            <a:r>
              <a:rPr lang="en-US" altLang="en-US" b="1" i="1"/>
              <a:t>n</a:t>
            </a:r>
            <a:r>
              <a:rPr lang="en-US" altLang="en-US"/>
              <a:t> is the number of vertices in the graph</a:t>
            </a:r>
          </a:p>
        </p:txBody>
      </p:sp>
    </p:spTree>
    <p:extLst>
      <p:ext uri="{BB962C8B-B14F-4D97-AF65-F5344CB8AC3E}">
        <p14:creationId xmlns:p14="http://schemas.microsoft.com/office/powerpoint/2010/main" val="2574833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2833FEDE-A999-EB91-5E3C-12CCCEDA85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60663" y="266700"/>
            <a:ext cx="7751762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Resource-Allocation Graph and  Wait-for Graph</a:t>
            </a:r>
          </a:p>
        </p:txBody>
      </p:sp>
      <p:sp>
        <p:nvSpPr>
          <p:cNvPr id="38915" name="Text Box 5">
            <a:extLst>
              <a:ext uri="{FF2B5EF4-FFF2-40B4-BE49-F238E27FC236}">
                <a16:creationId xmlns:a16="http://schemas.microsoft.com/office/drawing/2014/main" id="{37169786-8959-F5C5-15E3-BC5194E5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1825" y="5294313"/>
            <a:ext cx="292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Resource-Allocation Graph</a:t>
            </a:r>
          </a:p>
        </p:txBody>
      </p:sp>
      <p:sp>
        <p:nvSpPr>
          <p:cNvPr id="38916" name="Text Box 6">
            <a:extLst>
              <a:ext uri="{FF2B5EF4-FFF2-40B4-BE49-F238E27FC236}">
                <a16:creationId xmlns:a16="http://schemas.microsoft.com/office/drawing/2014/main" id="{15022C2B-5842-C5C6-71FE-6D6D24E4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125" y="5294313"/>
            <a:ext cx="314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Corresponding wait-for graph</a:t>
            </a:r>
          </a:p>
        </p:txBody>
      </p:sp>
      <p:pic>
        <p:nvPicPr>
          <p:cNvPr id="38917" name="Picture 6" descr="7">
            <a:extLst>
              <a:ext uri="{FF2B5EF4-FFF2-40B4-BE49-F238E27FC236}">
                <a16:creationId xmlns:a16="http://schemas.microsoft.com/office/drawing/2014/main" id="{D2FA430B-6878-7485-5BF7-A87C6795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1257300"/>
            <a:ext cx="5937250" cy="383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18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7671C9C-9734-9F23-DF88-C790D3A15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0" y="161925"/>
            <a:ext cx="7772400" cy="628650"/>
          </a:xfrm>
        </p:spPr>
        <p:txBody>
          <a:bodyPr/>
          <a:lstStyle/>
          <a:p>
            <a:pPr eaLnBrk="1" hangingPunct="1"/>
            <a:r>
              <a:rPr lang="en-US" altLang="en-US"/>
              <a:t>Several Instances of a Resource Type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57A881C-6542-A258-7017-A3F9DA312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6651" y="1187451"/>
            <a:ext cx="7015163" cy="3851275"/>
          </a:xfrm>
        </p:spPr>
        <p:txBody>
          <a:bodyPr/>
          <a:lstStyle/>
          <a:p>
            <a:r>
              <a:rPr lang="en-US" altLang="en-US" b="1">
                <a:solidFill>
                  <a:srgbClr val="000000"/>
                </a:solidFill>
              </a:rPr>
              <a:t>Available</a:t>
            </a:r>
            <a:r>
              <a:rPr lang="en-US" altLang="en-US" i="1"/>
              <a:t>:</a:t>
            </a:r>
            <a:r>
              <a:rPr lang="en-US" altLang="en-US"/>
              <a:t>  A vector of length </a:t>
            </a:r>
            <a:r>
              <a:rPr lang="en-US" altLang="en-US" b="1" i="1"/>
              <a:t>m</a:t>
            </a:r>
            <a:r>
              <a:rPr lang="en-US" altLang="en-US"/>
              <a:t> indicates the number of available resources of each type</a:t>
            </a:r>
          </a:p>
          <a:p>
            <a:r>
              <a:rPr lang="en-US" altLang="en-US" b="1">
                <a:solidFill>
                  <a:srgbClr val="000000"/>
                </a:solidFill>
              </a:rPr>
              <a:t>Allocation</a:t>
            </a:r>
            <a:r>
              <a:rPr lang="en-US" altLang="en-US" i="1"/>
              <a:t>:</a:t>
            </a:r>
            <a:r>
              <a:rPr lang="en-US" altLang="en-US"/>
              <a:t>  An </a:t>
            </a:r>
            <a:r>
              <a:rPr lang="en-US" altLang="en-US" b="1" i="1"/>
              <a:t>n </a:t>
            </a:r>
            <a:r>
              <a:rPr lang="en-US" altLang="en-US" b="1"/>
              <a:t>x</a:t>
            </a:r>
            <a:r>
              <a:rPr lang="en-US" altLang="en-US" b="1" i="1"/>
              <a:t> m</a:t>
            </a:r>
            <a:r>
              <a:rPr lang="en-US" altLang="en-US" b="1"/>
              <a:t> </a:t>
            </a:r>
            <a:r>
              <a:rPr lang="en-US" altLang="en-US"/>
              <a:t>matrix defines the number of resources of each type currently allocated to each process</a:t>
            </a:r>
          </a:p>
          <a:p>
            <a:r>
              <a:rPr lang="en-US" altLang="en-US" b="1">
                <a:solidFill>
                  <a:srgbClr val="000000"/>
                </a:solidFill>
              </a:rPr>
              <a:t>Request</a:t>
            </a:r>
            <a:r>
              <a:rPr lang="en-US" altLang="en-US" i="1"/>
              <a:t>:</a:t>
            </a:r>
            <a:r>
              <a:rPr lang="en-US" altLang="en-US"/>
              <a:t>  An </a:t>
            </a:r>
            <a:r>
              <a:rPr lang="en-US" altLang="en-US" b="1" i="1"/>
              <a:t>n </a:t>
            </a:r>
            <a:r>
              <a:rPr lang="en-US" altLang="en-US" b="1"/>
              <a:t>x</a:t>
            </a:r>
            <a:r>
              <a:rPr lang="en-US" altLang="en-US" b="1" i="1"/>
              <a:t> m</a:t>
            </a:r>
            <a:r>
              <a:rPr lang="en-US" altLang="en-US" b="1"/>
              <a:t> </a:t>
            </a:r>
            <a:r>
              <a:rPr lang="en-US" altLang="en-US"/>
              <a:t>matrix indicates the current request  of each process.  If </a:t>
            </a:r>
            <a:r>
              <a:rPr lang="en-US" altLang="en-US" b="1" i="1"/>
              <a:t>Request 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][</a:t>
            </a:r>
            <a:r>
              <a:rPr lang="en-US" altLang="en-US" b="1" i="1"/>
              <a:t>j</a:t>
            </a:r>
            <a:r>
              <a:rPr lang="en-US" altLang="en-US" b="1"/>
              <a:t>] = </a:t>
            </a:r>
            <a:r>
              <a:rPr lang="en-US" altLang="en-US" b="1" i="1"/>
              <a:t>k</a:t>
            </a:r>
            <a:r>
              <a:rPr lang="en-US" altLang="en-US"/>
              <a:t>, then process</a:t>
            </a:r>
            <a:r>
              <a:rPr lang="en-US" altLang="en-US" i="1"/>
              <a:t> </a:t>
            </a:r>
            <a:r>
              <a:rPr lang="en-US" altLang="en-US" b="1" i="1"/>
              <a:t>P</a:t>
            </a:r>
            <a:r>
              <a:rPr lang="en-US" altLang="en-US" b="1" i="1" baseline="-25000"/>
              <a:t>i</a:t>
            </a:r>
            <a:r>
              <a:rPr lang="en-US" altLang="en-US"/>
              <a:t> is requesting</a:t>
            </a:r>
            <a:r>
              <a:rPr lang="en-US" altLang="en-US" i="1"/>
              <a:t> </a:t>
            </a:r>
            <a:r>
              <a:rPr lang="en-US" altLang="en-US" b="1" i="1"/>
              <a:t>k</a:t>
            </a:r>
            <a:r>
              <a:rPr lang="en-US" altLang="en-US"/>
              <a:t> more instances of resource type </a:t>
            </a:r>
            <a:r>
              <a:rPr lang="en-US" altLang="en-US" b="1" i="1"/>
              <a:t>R</a:t>
            </a:r>
            <a:r>
              <a:rPr lang="en-US" altLang="en-US" b="1" i="1" baseline="-25000"/>
              <a:t>j</a:t>
            </a:r>
            <a:r>
              <a:rPr lang="en-US" alt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1394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DCB21B8D-74CD-77DA-3A3C-4B74C6CA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1400" y="152401"/>
            <a:ext cx="7899400" cy="576263"/>
          </a:xfrm>
        </p:spPr>
        <p:txBody>
          <a:bodyPr/>
          <a:lstStyle/>
          <a:p>
            <a:pPr eaLnBrk="1" hangingPunct="1"/>
            <a:r>
              <a:rPr lang="en-US" altLang="en-US"/>
              <a:t>Detection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73C1223-3A1E-6B6A-545F-A211AF355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9363" y="1233489"/>
            <a:ext cx="7753350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1.	Let </a:t>
            </a:r>
            <a:r>
              <a:rPr lang="en-US" altLang="en-US" b="1" i="1"/>
              <a:t>Work</a:t>
            </a:r>
            <a:r>
              <a:rPr lang="en-US" altLang="en-US"/>
              <a:t> and </a:t>
            </a:r>
            <a:r>
              <a:rPr lang="en-US" altLang="en-US" b="1" i="1"/>
              <a:t>Finish</a:t>
            </a:r>
            <a:r>
              <a:rPr lang="en-US" altLang="en-US"/>
              <a:t> be vectors of length </a:t>
            </a:r>
            <a:r>
              <a:rPr lang="en-US" altLang="en-US" b="1" i="1"/>
              <a:t>m</a:t>
            </a:r>
            <a:r>
              <a:rPr lang="en-US" altLang="en-US"/>
              <a:t> and </a:t>
            </a:r>
            <a:r>
              <a:rPr lang="en-US" altLang="en-US" b="1" i="1"/>
              <a:t>n</a:t>
            </a:r>
            <a:r>
              <a:rPr lang="en-US" altLang="en-US"/>
              <a:t>, respectively Initialize:</a:t>
            </a:r>
          </a:p>
          <a:p>
            <a:pPr marL="850900" lvl="1" indent="-393700">
              <a:buFont typeface="Monotype Sorts" pitchFamily="-84" charset="2"/>
              <a:buNone/>
            </a:pPr>
            <a:r>
              <a:rPr lang="en-US" altLang="en-US"/>
              <a:t>(a) </a:t>
            </a:r>
            <a:r>
              <a:rPr lang="en-US" altLang="en-US" b="1" i="1"/>
              <a:t>Work</a:t>
            </a:r>
            <a:r>
              <a:rPr lang="en-US" altLang="en-US" b="1"/>
              <a:t> = </a:t>
            </a:r>
            <a:r>
              <a:rPr lang="en-US" altLang="en-US" b="1" i="1"/>
              <a:t>Available</a:t>
            </a:r>
            <a:endParaRPr lang="en-US" altLang="en-US" b="1"/>
          </a:p>
          <a:p>
            <a:pPr marL="850900" lvl="1" indent="-393700">
              <a:buFont typeface="Monotype Sorts" pitchFamily="-84" charset="2"/>
              <a:buNone/>
            </a:pPr>
            <a:r>
              <a:rPr lang="en-US" altLang="en-US"/>
              <a:t>(b)	For </a:t>
            </a:r>
            <a:r>
              <a:rPr lang="en-US" altLang="en-US" b="1" i="1"/>
              <a:t>i</a:t>
            </a:r>
            <a:r>
              <a:rPr lang="en-US" altLang="en-US" b="1"/>
              <a:t> = 1,2, …,</a:t>
            </a:r>
            <a:r>
              <a:rPr lang="en-US" altLang="en-US" b="1" i="1"/>
              <a:t> n</a:t>
            </a:r>
            <a:r>
              <a:rPr lang="en-US" altLang="en-US"/>
              <a:t>, if </a:t>
            </a:r>
            <a:r>
              <a:rPr lang="en-US" altLang="en-US" b="1" i="1"/>
              <a:t>Allocation</a:t>
            </a:r>
            <a:r>
              <a:rPr lang="en-US" altLang="en-US" b="1" i="1" baseline="-25000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 0</a:t>
            </a:r>
            <a:r>
              <a:rPr lang="en-US" altLang="en-US">
                <a:sym typeface="Symbol" panose="05050102010706020507" pitchFamily="18" charset="2"/>
              </a:rPr>
              <a:t>, then </a:t>
            </a:r>
            <a:br>
              <a:rPr lang="en-US" altLang="en-US">
                <a:sym typeface="Symbol" panose="05050102010706020507" pitchFamily="18" charset="2"/>
              </a:rPr>
            </a:br>
            <a:r>
              <a:rPr lang="en-US" altLang="en-US" b="1" i="1">
                <a:sym typeface="Symbol" panose="05050102010706020507" pitchFamily="18" charset="2"/>
              </a:rPr>
              <a:t>Finish</a:t>
            </a:r>
            <a:r>
              <a:rPr lang="en-US" altLang="en-US" b="1">
                <a:sym typeface="Symbol" panose="05050102010706020507" pitchFamily="18" charset="2"/>
              </a:rPr>
              <a:t>[i] </a:t>
            </a:r>
            <a:r>
              <a:rPr lang="en-US" altLang="en-US" b="1" i="1">
                <a:sym typeface="Symbol" panose="05050102010706020507" pitchFamily="18" charset="2"/>
              </a:rPr>
              <a:t>= false</a:t>
            </a:r>
            <a:r>
              <a:rPr lang="en-US" altLang="en-US">
                <a:sym typeface="Symbol" panose="05050102010706020507" pitchFamily="18" charset="2"/>
              </a:rPr>
              <a:t>; otherwise, </a:t>
            </a:r>
            <a:r>
              <a:rPr lang="en-US" altLang="en-US" b="1" i="1">
                <a:sym typeface="Symbol" panose="05050102010706020507" pitchFamily="18" charset="2"/>
              </a:rPr>
              <a:t>Finish</a:t>
            </a:r>
            <a:r>
              <a:rPr lang="en-US" altLang="en-US" b="1">
                <a:sym typeface="Symbol" panose="05050102010706020507" pitchFamily="18" charset="2"/>
              </a:rPr>
              <a:t>[i] = </a:t>
            </a:r>
            <a:r>
              <a:rPr lang="en-US" altLang="en-US" b="1" i="1">
                <a:sym typeface="Symbol" panose="05050102010706020507" pitchFamily="18" charset="2"/>
              </a:rPr>
              <a:t>true</a:t>
            </a:r>
          </a:p>
          <a:p>
            <a:pPr marL="850900" lvl="1" indent="-393700">
              <a:buFont typeface="Monotype Sorts" pitchFamily="-84" charset="2"/>
              <a:buNone/>
            </a:pPr>
            <a:endParaRPr lang="en-US" altLang="en-US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/>
              <a:t>2.	Find an index </a:t>
            </a:r>
            <a:r>
              <a:rPr lang="en-US" altLang="en-US" b="1" i="1"/>
              <a:t>i</a:t>
            </a:r>
            <a:r>
              <a:rPr lang="en-US" altLang="en-US" i="1"/>
              <a:t> </a:t>
            </a:r>
            <a:r>
              <a:rPr lang="en-US" altLang="en-US"/>
              <a:t>such that both:</a:t>
            </a:r>
          </a:p>
          <a:p>
            <a:pPr marL="850900" lvl="1" indent="-393700">
              <a:buFont typeface="Monotype Sorts" pitchFamily="-84" charset="2"/>
              <a:buNone/>
            </a:pPr>
            <a:r>
              <a:rPr lang="en-US" altLang="en-US"/>
              <a:t>(a)	</a:t>
            </a:r>
            <a:r>
              <a:rPr lang="en-US" altLang="en-US" b="1" i="1"/>
              <a:t>Finish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== </a:t>
            </a:r>
            <a:r>
              <a:rPr lang="en-US" altLang="en-US" b="1" i="1"/>
              <a:t>false</a:t>
            </a:r>
            <a:endParaRPr lang="en-US" altLang="en-US" b="1"/>
          </a:p>
          <a:p>
            <a:pPr marL="850900" lvl="1" indent="-393700">
              <a:buFont typeface="Monotype Sorts" pitchFamily="-84" charset="2"/>
              <a:buNone/>
            </a:pPr>
            <a:r>
              <a:rPr lang="en-US" altLang="en-US"/>
              <a:t>(b)	</a:t>
            </a:r>
            <a:r>
              <a:rPr lang="en-US" altLang="en-US" b="1" i="1"/>
              <a:t>Request</a:t>
            </a:r>
            <a:r>
              <a:rPr lang="en-US" altLang="en-US" b="1" i="1" baseline="-25000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Work</a:t>
            </a:r>
            <a:br>
              <a:rPr lang="en-US" altLang="en-US" b="1" i="1">
                <a:sym typeface="Symbol" panose="05050102010706020507" pitchFamily="18" charset="2"/>
              </a:rPr>
            </a:br>
            <a:endParaRPr lang="en-US" altLang="en-US" b="1">
              <a:sym typeface="Symbol" panose="05050102010706020507" pitchFamily="18" charset="2"/>
            </a:endParaRPr>
          </a:p>
          <a:p>
            <a:pPr marL="850900" lvl="1" indent="-393700">
              <a:buFont typeface="Monotype Sorts" pitchFamily="-84" charset="2"/>
              <a:buNone/>
            </a:pPr>
            <a:r>
              <a:rPr lang="en-US" altLang="en-US">
                <a:sym typeface="Symbol" panose="05050102010706020507" pitchFamily="18" charset="2"/>
              </a:rPr>
              <a:t>If no such </a:t>
            </a:r>
            <a:r>
              <a:rPr lang="en-US" altLang="en-US" b="1" i="1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exists, go to step 4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097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8C2367-8DB2-488F-9351-F566F9AE4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2714" y="214313"/>
            <a:ext cx="7558087" cy="576262"/>
          </a:xfrm>
        </p:spPr>
        <p:txBody>
          <a:bodyPr/>
          <a:lstStyle/>
          <a:p>
            <a:pPr eaLnBrk="1" hangingPunct="1"/>
            <a:r>
              <a:rPr lang="en-US" altLang="en-US"/>
              <a:t>Detection Algorithm (Cont.)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BA5EDC0-E416-5C8E-1FC2-9791D79BD8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1738" y="1171576"/>
            <a:ext cx="7218362" cy="2297113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3.	</a:t>
            </a:r>
            <a:r>
              <a:rPr lang="en-US" altLang="en-US" b="1" i="1"/>
              <a:t>Work</a:t>
            </a:r>
            <a:r>
              <a:rPr lang="en-US" altLang="en-US" b="1"/>
              <a:t> = </a:t>
            </a:r>
            <a:r>
              <a:rPr lang="en-US" altLang="en-US" b="1" i="1"/>
              <a:t>Work</a:t>
            </a:r>
            <a:r>
              <a:rPr lang="en-US" altLang="en-US" b="1"/>
              <a:t> + </a:t>
            </a:r>
            <a:r>
              <a:rPr lang="en-US" altLang="en-US" b="1" i="1"/>
              <a:t>Allocation</a:t>
            </a:r>
            <a:r>
              <a:rPr lang="en-US" altLang="en-US" b="1" i="1" baseline="-25000"/>
              <a:t>i</a:t>
            </a:r>
            <a:br>
              <a:rPr lang="en-US" altLang="en-US" b="1"/>
            </a:br>
            <a:r>
              <a:rPr lang="en-US" altLang="en-US" b="1" i="1"/>
              <a:t>Finish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 </a:t>
            </a:r>
            <a:r>
              <a:rPr lang="en-US" altLang="en-US" b="1" i="1"/>
              <a:t>true</a:t>
            </a:r>
            <a:br>
              <a:rPr lang="en-US" altLang="en-US" b="1"/>
            </a:br>
            <a:r>
              <a:rPr lang="en-US" altLang="en-US"/>
              <a:t>go to step 2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4.	If </a:t>
            </a:r>
            <a:r>
              <a:rPr lang="en-US" altLang="en-US" b="1" i="1"/>
              <a:t>Finish[i] == false</a:t>
            </a:r>
            <a:r>
              <a:rPr lang="en-US" altLang="en-US"/>
              <a:t>, for some </a:t>
            </a:r>
            <a:r>
              <a:rPr lang="en-US" altLang="en-US" b="1" i="1"/>
              <a:t>i</a:t>
            </a:r>
            <a:r>
              <a:rPr lang="en-US" altLang="en-US"/>
              <a:t>, 1 </a:t>
            </a:r>
            <a:r>
              <a:rPr lang="en-US" altLang="en-US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  </a:t>
            </a:r>
            <a:r>
              <a:rPr lang="en-US" altLang="en-US" b="1" i="1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, then the system is in deadlock state. Moreover, if </a:t>
            </a:r>
            <a:r>
              <a:rPr lang="en-US" altLang="en-US" b="1" i="1">
                <a:sym typeface="Symbol" panose="05050102010706020507" pitchFamily="18" charset="2"/>
              </a:rPr>
              <a:t>Finish</a:t>
            </a:r>
            <a:r>
              <a:rPr lang="en-US" altLang="en-US" b="1">
                <a:sym typeface="Symbol" panose="05050102010706020507" pitchFamily="18" charset="2"/>
              </a:rPr>
              <a:t>[</a:t>
            </a:r>
            <a:r>
              <a:rPr lang="en-US" altLang="en-US" b="1" i="1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] == </a:t>
            </a:r>
            <a:r>
              <a:rPr lang="en-US" altLang="en-US" b="1" i="1">
                <a:sym typeface="Symbol" panose="05050102010706020507" pitchFamily="18" charset="2"/>
              </a:rPr>
              <a:t>false</a:t>
            </a:r>
            <a:r>
              <a:rPr lang="en-US" altLang="en-US">
                <a:sym typeface="Symbol" panose="05050102010706020507" pitchFamily="18" charset="2"/>
              </a:rPr>
              <a:t>, then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is deadlocked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ym typeface="Symbol" panose="05050102010706020507" pitchFamily="18" charset="2"/>
              </a:rPr>
              <a:t>	</a:t>
            </a:r>
            <a:endParaRPr lang="en-US" altLang="en-US"/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254F182F-6B67-07BD-110A-5255601F9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488" y="3824288"/>
            <a:ext cx="7694612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66"/>
                </a:solidFill>
                <a:latin typeface="Helvetica" panose="020B0604020202020204" pitchFamily="34" charset="0"/>
                <a:sym typeface="Symbol" panose="05050102010706020507" pitchFamily="18" charset="2"/>
              </a:rPr>
              <a:t>Algorithm requires an order of O(</a:t>
            </a:r>
            <a:r>
              <a:rPr lang="en-US" altLang="en-US" b="1" i="1">
                <a:solidFill>
                  <a:srgbClr val="FF0066"/>
                </a:solidFill>
                <a:latin typeface="Helvetica" panose="020B0604020202020204" pitchFamily="34" charset="0"/>
                <a:sym typeface="Symbol" panose="05050102010706020507" pitchFamily="18" charset="2"/>
              </a:rPr>
              <a:t>m </a:t>
            </a:r>
            <a:r>
              <a:rPr lang="en-US" altLang="en-US" b="1">
                <a:solidFill>
                  <a:srgbClr val="FF0066"/>
                </a:solidFill>
                <a:latin typeface="Helvetica" panose="020B0604020202020204" pitchFamily="34" charset="0"/>
                <a:sym typeface="Symbol" panose="05050102010706020507" pitchFamily="18" charset="2"/>
              </a:rPr>
              <a:t>x</a:t>
            </a:r>
            <a:r>
              <a:rPr lang="en-US" altLang="en-US" b="1" i="1">
                <a:solidFill>
                  <a:srgbClr val="FF0066"/>
                </a:solidFill>
                <a:latin typeface="Helvetica" panose="020B0604020202020204" pitchFamily="34" charset="0"/>
                <a:sym typeface="Symbol" panose="05050102010706020507" pitchFamily="18" charset="2"/>
              </a:rPr>
              <a:t> n</a:t>
            </a:r>
            <a:r>
              <a:rPr lang="en-US" altLang="en-US" b="1" baseline="30000">
                <a:solidFill>
                  <a:srgbClr val="FF0066"/>
                </a:solidFill>
                <a:latin typeface="Helvetica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altLang="en-US" b="1">
                <a:solidFill>
                  <a:srgbClr val="FF0066"/>
                </a:solidFill>
                <a:latin typeface="Helvetica" panose="020B0604020202020204" pitchFamily="34" charset="0"/>
                <a:sym typeface="Symbol" panose="05050102010706020507" pitchFamily="18" charset="2"/>
              </a:rPr>
              <a:t>) operations to detect whether the system is in deadlocked state</a:t>
            </a:r>
            <a:endParaRPr lang="en-US" altLang="en-US">
              <a:solidFill>
                <a:srgbClr val="FF0066"/>
              </a:solidFill>
              <a:latin typeface="Helvetica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>
              <a:solidFill>
                <a:srgbClr val="FF0066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168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D5005F79-E897-0CEC-7C1C-22863E008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6350" y="214313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Detection Algorithm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ED251A3-4B84-1A71-BE8D-3AA13E77F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5701" y="1108076"/>
            <a:ext cx="8037513" cy="5121275"/>
          </a:xfrm>
        </p:spPr>
        <p:txBody>
          <a:bodyPr/>
          <a:lstStyle/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Five processes </a:t>
            </a:r>
            <a:r>
              <a:rPr lang="en-US" altLang="en-US" b="1" i="1"/>
              <a:t>P</a:t>
            </a:r>
            <a:r>
              <a:rPr lang="en-US" altLang="en-US" b="1" baseline="-25000"/>
              <a:t>0</a:t>
            </a:r>
            <a:r>
              <a:rPr lang="en-US" altLang="en-US"/>
              <a:t> through </a:t>
            </a:r>
            <a:r>
              <a:rPr lang="en-US" altLang="en-US" b="1" i="1"/>
              <a:t>P</a:t>
            </a:r>
            <a:r>
              <a:rPr lang="en-US" altLang="en-US" b="1" baseline="-25000"/>
              <a:t>4</a:t>
            </a:r>
            <a:r>
              <a:rPr lang="en-US" altLang="en-US"/>
              <a:t>;</a:t>
            </a:r>
            <a:r>
              <a:rPr lang="en-US" altLang="en-US" baseline="-25000"/>
              <a:t> </a:t>
            </a:r>
            <a:r>
              <a:rPr lang="en-US" altLang="en-US"/>
              <a:t>three resource types </a:t>
            </a:r>
            <a:br>
              <a:rPr lang="en-US" altLang="en-US"/>
            </a:br>
            <a:r>
              <a:rPr lang="en-US" altLang="en-US"/>
              <a:t>A (7 instances), </a:t>
            </a:r>
            <a:r>
              <a:rPr lang="en-US" altLang="en-US" i="1"/>
              <a:t>B </a:t>
            </a:r>
            <a:r>
              <a:rPr lang="en-US" altLang="en-US"/>
              <a:t>(2 instances), and </a:t>
            </a:r>
            <a:r>
              <a:rPr lang="en-US" altLang="en-US" i="1"/>
              <a:t>C</a:t>
            </a:r>
            <a:r>
              <a:rPr lang="en-US" altLang="en-US"/>
              <a:t> (6 instances)</a:t>
            </a:r>
          </a:p>
          <a:p>
            <a:pPr>
              <a:buFont typeface="Monotype Sorts" pitchFamily="-84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altLang="en-US"/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Snapshot at time </a:t>
            </a:r>
            <a:r>
              <a:rPr lang="en-US" altLang="en-US" b="1" i="1"/>
              <a:t>T</a:t>
            </a:r>
            <a:r>
              <a:rPr lang="en-US" altLang="en-US" b="1" baseline="-25000"/>
              <a:t>0</a:t>
            </a:r>
            <a:r>
              <a:rPr lang="en-US" altLang="en-US"/>
              <a:t>:</a:t>
            </a:r>
          </a:p>
          <a:p>
            <a:pPr>
              <a:buFont typeface="Monotype Sorts" pitchFamily="-84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		 </a:t>
            </a:r>
            <a:r>
              <a:rPr lang="en-US" altLang="en-US" i="1" u="sng"/>
              <a:t>Allocation</a:t>
            </a:r>
            <a:r>
              <a:rPr lang="en-US" altLang="en-US" i="1"/>
              <a:t>	</a:t>
            </a:r>
            <a:r>
              <a:rPr lang="en-US" altLang="en-US" i="1" u="sng"/>
              <a:t>Request</a:t>
            </a:r>
            <a:r>
              <a:rPr lang="en-US" altLang="en-US" i="1"/>
              <a:t>	</a:t>
            </a:r>
            <a:r>
              <a:rPr lang="en-US" altLang="en-US" i="1" u="sng"/>
              <a:t>Available</a:t>
            </a:r>
          </a:p>
          <a:p>
            <a:pPr>
              <a:buFont typeface="Monotype Sorts" pitchFamily="-84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		</a:t>
            </a:r>
            <a:r>
              <a:rPr lang="en-US" altLang="en-US" i="1"/>
              <a:t>A B C 	  A B C 	A B C</a:t>
            </a:r>
          </a:p>
          <a:p>
            <a:pPr>
              <a:buFont typeface="Monotype Sorts" pitchFamily="-84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        </a:t>
            </a:r>
            <a:r>
              <a:rPr lang="en-US" altLang="en-US" i="1"/>
              <a:t>P</a:t>
            </a:r>
            <a:r>
              <a:rPr lang="en-US" altLang="en-US" baseline="-25000"/>
              <a:t>0</a:t>
            </a:r>
            <a:r>
              <a:rPr lang="en-US" altLang="en-US"/>
              <a:t>	          0 1 0             0 0 0 	0 0 0</a:t>
            </a:r>
          </a:p>
          <a:p>
            <a:pPr>
              <a:buFont typeface="Monotype Sorts" pitchFamily="-84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 i="1"/>
              <a:t>             P</a:t>
            </a:r>
            <a:r>
              <a:rPr lang="en-US" altLang="en-US" baseline="-25000"/>
              <a:t>1</a:t>
            </a:r>
            <a:r>
              <a:rPr lang="en-US" altLang="en-US"/>
              <a:t>	          	2 0 0 	  2 0 2</a:t>
            </a:r>
          </a:p>
          <a:p>
            <a:pPr>
              <a:buFont typeface="Monotype Sorts" pitchFamily="-84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 i="1"/>
              <a:t>             P</a:t>
            </a:r>
            <a:r>
              <a:rPr lang="en-US" altLang="en-US" baseline="-25000"/>
              <a:t>2</a:t>
            </a:r>
            <a:r>
              <a:rPr lang="en-US" altLang="en-US"/>
              <a:t>		          3 0 3             0 0 0 </a:t>
            </a:r>
          </a:p>
          <a:p>
            <a:pPr>
              <a:buFont typeface="Monotype Sorts" pitchFamily="-84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 i="1"/>
              <a:t>             P</a:t>
            </a:r>
            <a:r>
              <a:rPr lang="en-US" altLang="en-US" baseline="-25000"/>
              <a:t>3</a:t>
            </a:r>
            <a:r>
              <a:rPr lang="en-US" altLang="en-US"/>
              <a:t>		2 1 1 	   1 0 0 </a:t>
            </a:r>
          </a:p>
          <a:p>
            <a:pPr>
              <a:buFont typeface="Monotype Sorts" pitchFamily="-84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       </a:t>
            </a:r>
            <a:r>
              <a:rPr lang="en-US" altLang="en-US" i="1"/>
              <a:t>P</a:t>
            </a:r>
            <a:r>
              <a:rPr lang="en-US" altLang="en-US" baseline="-25000"/>
              <a:t>4	</a:t>
            </a:r>
            <a:r>
              <a:rPr lang="en-US" altLang="en-US"/>
              <a:t>	0 0 2 	   0 0 2</a:t>
            </a:r>
          </a:p>
          <a:p>
            <a:pPr>
              <a:buFont typeface="Monotype Sorts" pitchFamily="-84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altLang="en-US"/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Sequence &lt;</a:t>
            </a:r>
            <a:r>
              <a:rPr lang="en-US" altLang="en-US" b="1" i="1"/>
              <a:t>P</a:t>
            </a:r>
            <a:r>
              <a:rPr lang="en-US" altLang="en-US" b="1" i="1" baseline="-25000"/>
              <a:t>0</a:t>
            </a:r>
            <a:r>
              <a:rPr lang="en-US" altLang="en-US" b="1" i="1"/>
              <a:t>, P</a:t>
            </a:r>
            <a:r>
              <a:rPr lang="en-US" altLang="en-US" b="1" i="1" baseline="-25000"/>
              <a:t>2</a:t>
            </a:r>
            <a:r>
              <a:rPr lang="en-US" altLang="en-US" b="1" i="1"/>
              <a:t>, P</a:t>
            </a:r>
            <a:r>
              <a:rPr lang="en-US" altLang="en-US" b="1" i="1" baseline="-25000"/>
              <a:t>3</a:t>
            </a:r>
            <a:r>
              <a:rPr lang="en-US" altLang="en-US" b="1" i="1"/>
              <a:t>, P</a:t>
            </a:r>
            <a:r>
              <a:rPr lang="en-US" altLang="en-US" b="1" i="1" baseline="-25000"/>
              <a:t>1</a:t>
            </a:r>
            <a:r>
              <a:rPr lang="en-US" altLang="en-US" b="1" i="1"/>
              <a:t>, P</a:t>
            </a:r>
            <a:r>
              <a:rPr lang="en-US" altLang="en-US" b="1" i="1" baseline="-25000"/>
              <a:t>4</a:t>
            </a:r>
            <a:r>
              <a:rPr lang="en-US" altLang="en-US"/>
              <a:t>&gt; will result in </a:t>
            </a:r>
            <a:r>
              <a:rPr lang="en-US" altLang="en-US" b="1" i="1"/>
              <a:t>Finish[i] = true </a:t>
            </a:r>
            <a:r>
              <a:rPr lang="en-US" altLang="en-US"/>
              <a:t>for all </a:t>
            </a:r>
            <a:r>
              <a:rPr lang="en-US" altLang="en-US" b="1" i="1"/>
              <a:t>i</a:t>
            </a:r>
            <a:endParaRPr lang="en-US" altLang="en-US" b="1"/>
          </a:p>
          <a:p>
            <a:pPr>
              <a:buFont typeface="Monotype Sorts" pitchFamily="-84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2214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E87778F-983B-5A34-8689-551A740EF8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143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E6215C8A-E3A9-FFC1-DCD9-F8EB5E8AD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1" y="1233489"/>
            <a:ext cx="7781925" cy="5037137"/>
          </a:xfrm>
        </p:spPr>
        <p:txBody>
          <a:bodyPr/>
          <a:lstStyle/>
          <a:p>
            <a:pPr>
              <a:tabLst>
                <a:tab pos="2800350" algn="l"/>
                <a:tab pos="3708400" algn="ctr"/>
              </a:tabLst>
            </a:pPr>
            <a:r>
              <a:rPr lang="en-US" altLang="en-US" b="1" i="1"/>
              <a:t>P</a:t>
            </a:r>
            <a:r>
              <a:rPr lang="en-US" altLang="en-US" b="1" baseline="-25000"/>
              <a:t>2</a:t>
            </a:r>
            <a:r>
              <a:rPr lang="en-US" altLang="en-US"/>
              <a:t> requests an additional instance of type</a:t>
            </a:r>
            <a:r>
              <a:rPr lang="en-US" altLang="en-US" i="1"/>
              <a:t> </a:t>
            </a:r>
            <a:r>
              <a:rPr lang="en-US" altLang="en-US" b="1" i="1"/>
              <a:t>C</a:t>
            </a:r>
            <a:endParaRPr lang="en-US" altLang="en-US" b="1"/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	</a:t>
            </a:r>
            <a:r>
              <a:rPr lang="en-US" altLang="en-US" i="1" u="sng"/>
              <a:t>Request</a:t>
            </a:r>
            <a:endParaRPr lang="en-US" altLang="en-US" i="1"/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r>
              <a:rPr lang="en-US" altLang="en-US" i="1"/>
              <a:t>			A B C</a:t>
            </a: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0</a:t>
            </a:r>
            <a:r>
              <a:rPr lang="en-US" altLang="en-US"/>
              <a:t>	0 0 0</a:t>
            </a: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	2 0 2</a:t>
            </a: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	0 0 1</a:t>
            </a: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3</a:t>
            </a:r>
            <a:r>
              <a:rPr lang="en-US" altLang="en-US"/>
              <a:t>	1 0 0 </a:t>
            </a: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4</a:t>
            </a:r>
            <a:r>
              <a:rPr lang="en-US" altLang="en-US"/>
              <a:t>	0 0 2</a:t>
            </a: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endParaRPr lang="en-US" altLang="en-US" sz="800"/>
          </a:p>
          <a:p>
            <a:pPr>
              <a:tabLst>
                <a:tab pos="2800350" algn="l"/>
                <a:tab pos="3708400" algn="ctr"/>
              </a:tabLst>
            </a:pPr>
            <a:r>
              <a:rPr lang="en-US" altLang="en-US"/>
              <a:t>State of system?</a:t>
            </a:r>
          </a:p>
          <a:p>
            <a:pPr lvl="1">
              <a:tabLst>
                <a:tab pos="2800350" algn="l"/>
                <a:tab pos="3708400" algn="ctr"/>
              </a:tabLst>
            </a:pPr>
            <a:r>
              <a:rPr lang="en-US" altLang="en-US"/>
              <a:t>Can reclaim resources held by process </a:t>
            </a:r>
            <a:r>
              <a:rPr lang="en-US" altLang="en-US" b="1" i="1"/>
              <a:t>P</a:t>
            </a:r>
            <a:r>
              <a:rPr lang="en-US" altLang="en-US" b="1" baseline="-25000"/>
              <a:t>0</a:t>
            </a:r>
            <a:r>
              <a:rPr lang="en-US" altLang="en-US"/>
              <a:t>, but insufficient resources to fulfill other processes; requests</a:t>
            </a:r>
          </a:p>
          <a:p>
            <a:pPr lvl="1">
              <a:tabLst>
                <a:tab pos="2800350" algn="l"/>
                <a:tab pos="3708400" algn="ctr"/>
              </a:tabLst>
            </a:pPr>
            <a:r>
              <a:rPr lang="en-US" altLang="en-US"/>
              <a:t>Deadlock exists, consisting of processes </a:t>
            </a:r>
            <a:r>
              <a:rPr lang="en-US" altLang="en-US" b="1" i="1"/>
              <a:t>P</a:t>
            </a:r>
            <a:r>
              <a:rPr lang="en-US" altLang="en-US" b="1" baseline="-25000"/>
              <a:t>1</a:t>
            </a:r>
            <a:r>
              <a:rPr lang="en-US" altLang="en-US" b="1"/>
              <a:t>, </a:t>
            </a:r>
            <a:r>
              <a:rPr lang="en-US" altLang="en-US" b="1" baseline="-25000"/>
              <a:t> </a:t>
            </a:r>
            <a:r>
              <a:rPr lang="en-US" altLang="en-US" b="1" i="1"/>
              <a:t>P</a:t>
            </a:r>
            <a:r>
              <a:rPr lang="en-US" altLang="en-US" b="1" baseline="-25000"/>
              <a:t>2</a:t>
            </a:r>
            <a:r>
              <a:rPr lang="en-US" altLang="en-US" b="1"/>
              <a:t>, </a:t>
            </a:r>
            <a:r>
              <a:rPr lang="en-US" altLang="en-US" b="1" i="1"/>
              <a:t>P</a:t>
            </a:r>
            <a:r>
              <a:rPr lang="en-US" altLang="en-US" b="1" baseline="-25000"/>
              <a:t>3</a:t>
            </a:r>
            <a:r>
              <a:rPr lang="en-US" altLang="en-US"/>
              <a:t>, and </a:t>
            </a:r>
            <a:r>
              <a:rPr lang="en-US" altLang="en-US" b="1" i="1"/>
              <a:t>P</a:t>
            </a:r>
            <a:r>
              <a:rPr lang="en-US" altLang="en-US" b="1" baseline="-25000"/>
              <a:t>4</a:t>
            </a:r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451382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E237EA5-C16A-C0BF-2623-5CCD946A3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4138" y="230188"/>
            <a:ext cx="7586662" cy="576262"/>
          </a:xfrm>
        </p:spPr>
        <p:txBody>
          <a:bodyPr/>
          <a:lstStyle/>
          <a:p>
            <a:pPr eaLnBrk="1" hangingPunct="1"/>
            <a:r>
              <a:rPr lang="en-US" altLang="en-US"/>
              <a:t>Detection-Algorithm Usage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805ACAA5-BDEB-7E46-837F-FF7153E85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3950" y="1122364"/>
            <a:ext cx="7107238" cy="4530725"/>
          </a:xfrm>
        </p:spPr>
        <p:txBody>
          <a:bodyPr/>
          <a:lstStyle/>
          <a:p>
            <a:r>
              <a:rPr lang="en-US" altLang="en-US"/>
              <a:t>When, and how often, to invoke depends on:</a:t>
            </a:r>
          </a:p>
          <a:p>
            <a:pPr lvl="1"/>
            <a:r>
              <a:rPr lang="en-US" altLang="en-US"/>
              <a:t>How often a deadlock is likely to occur?</a:t>
            </a:r>
          </a:p>
          <a:p>
            <a:pPr lvl="1"/>
            <a:r>
              <a:rPr lang="en-US" altLang="en-US"/>
              <a:t>How many processes will need to be rolled back?</a:t>
            </a:r>
          </a:p>
          <a:p>
            <a:pPr lvl="2"/>
            <a:r>
              <a:rPr lang="en-US" altLang="en-US"/>
              <a:t>one for each disjoint cycle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If detection algorithm is invoked arbitrarily, there may be many cycles in the resource graph and so we would not be able to tell which of the many deadlocked processes </a:t>
            </a:r>
            <a:r>
              <a:rPr lang="ja-JP" altLang="en-US"/>
              <a:t>“</a:t>
            </a:r>
            <a:r>
              <a:rPr lang="en-US" altLang="ja-JP"/>
              <a:t>caused</a:t>
            </a:r>
            <a:r>
              <a:rPr lang="ja-JP" altLang="en-US"/>
              <a:t>”</a:t>
            </a:r>
            <a:r>
              <a:rPr lang="en-US" altLang="ja-JP"/>
              <a:t> the deadlock.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4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B0A9E04-4F1A-1B60-9B91-50FA7B1D5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Model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04D5767-BDEA-AB91-BBC7-B9FB770C0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61871" y="1158874"/>
            <a:ext cx="9572017" cy="4891729"/>
          </a:xfrm>
        </p:spPr>
        <p:txBody>
          <a:bodyPr/>
          <a:lstStyle/>
          <a:p>
            <a:r>
              <a:rPr lang="en-US" altLang="en-US" dirty="0"/>
              <a:t>System consists of resources</a:t>
            </a:r>
          </a:p>
          <a:p>
            <a:r>
              <a:rPr lang="en-US" altLang="en-US" dirty="0"/>
              <a:t>Resource types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 . ., </a:t>
            </a:r>
            <a:r>
              <a:rPr lang="en-US" altLang="en-US" i="1" dirty="0"/>
              <a:t>R</a:t>
            </a:r>
            <a:r>
              <a:rPr lang="en-US" altLang="en-US" baseline="-25000" dirty="0"/>
              <a:t>m</a:t>
            </a:r>
          </a:p>
          <a:p>
            <a:pPr lvl="2">
              <a:buFont typeface="Webdings" panose="05030102010509060703" pitchFamily="18" charset="2"/>
              <a:buNone/>
            </a:pPr>
            <a:r>
              <a:rPr lang="en-US" altLang="en-US" i="1" dirty="0"/>
              <a:t>CPU cycles, memory space, I/O devices</a:t>
            </a:r>
          </a:p>
          <a:p>
            <a:r>
              <a:rPr lang="en-US" altLang="en-US" dirty="0"/>
              <a:t>Each resource type </a:t>
            </a:r>
            <a:r>
              <a:rPr lang="en-US" altLang="en-US" i="1" dirty="0"/>
              <a:t>R</a:t>
            </a:r>
            <a:r>
              <a:rPr lang="en-US" altLang="en-US" baseline="-25000" dirty="0"/>
              <a:t>i</a:t>
            </a:r>
            <a:r>
              <a:rPr lang="en-US" altLang="en-US" dirty="0"/>
              <a:t> has </a:t>
            </a:r>
            <a:r>
              <a:rPr lang="en-US" altLang="en-US" i="1" dirty="0"/>
              <a:t>W</a:t>
            </a:r>
            <a:r>
              <a:rPr lang="en-US" altLang="en-US" baseline="-25000" dirty="0"/>
              <a:t>i</a:t>
            </a:r>
            <a:r>
              <a:rPr lang="en-US" altLang="en-US" dirty="0"/>
              <a:t> instances.</a:t>
            </a:r>
          </a:p>
          <a:p>
            <a:r>
              <a:rPr lang="en-US" altLang="en-US" dirty="0"/>
              <a:t>Each process utilizes a resource as follows:</a:t>
            </a:r>
          </a:p>
          <a:p>
            <a:pPr lvl="1"/>
            <a:r>
              <a:rPr lang="en-US" altLang="en-US" b="1" dirty="0"/>
              <a:t>request </a:t>
            </a:r>
          </a:p>
          <a:p>
            <a:pPr lvl="1"/>
            <a:r>
              <a:rPr lang="en-US" altLang="en-US" b="1" dirty="0"/>
              <a:t>use </a:t>
            </a:r>
          </a:p>
          <a:p>
            <a:pPr lvl="1"/>
            <a:r>
              <a:rPr lang="en-US" altLang="en-US" b="1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3083991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F6E0FD9-3790-8380-44EC-6142765E0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7914" y="228600"/>
            <a:ext cx="8588375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Recovery from Deadlock:  Process Termination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67154FC-2C4C-0D98-D36B-E793BB253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87613" y="1108076"/>
            <a:ext cx="7694612" cy="4530725"/>
          </a:xfrm>
        </p:spPr>
        <p:txBody>
          <a:bodyPr/>
          <a:lstStyle/>
          <a:p>
            <a:r>
              <a:rPr lang="en-US" altLang="en-US"/>
              <a:t>Abort all deadlocked processes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Abort one process at a time until the deadlock cycle is eliminated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In which order should we choose to abort?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Priority of the process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How long process has computed, and how much longer to completion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Resources the process has used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Resources process needs to complete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How many processes will need to be terminated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Is process interactive or batch?</a:t>
            </a:r>
          </a:p>
        </p:txBody>
      </p:sp>
    </p:spTree>
    <p:extLst>
      <p:ext uri="{BB962C8B-B14F-4D97-AF65-F5344CB8AC3E}">
        <p14:creationId xmlns:p14="http://schemas.microsoft.com/office/powerpoint/2010/main" val="1869465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5B410A96-A74C-504B-3C64-BE2C6384CC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71763" y="255588"/>
            <a:ext cx="8020050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Recovery from Deadlock:  Resource Preemption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C231B462-6A7E-0274-DD7F-A9384CC776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2839" y="1150938"/>
            <a:ext cx="6802437" cy="4483100"/>
          </a:xfrm>
        </p:spPr>
        <p:txBody>
          <a:bodyPr/>
          <a:lstStyle/>
          <a:p>
            <a:r>
              <a:rPr lang="en-US" altLang="en-US" b="1"/>
              <a:t>Selecting a victim </a:t>
            </a:r>
            <a:r>
              <a:rPr lang="en-US" altLang="en-US"/>
              <a:t>– minimize cost</a:t>
            </a:r>
            <a:br>
              <a:rPr lang="en-US" altLang="en-US"/>
            </a:br>
            <a:endParaRPr lang="en-US" altLang="en-US"/>
          </a:p>
          <a:p>
            <a:r>
              <a:rPr lang="en-US" altLang="en-US" b="1"/>
              <a:t>Rollback</a:t>
            </a:r>
            <a:r>
              <a:rPr lang="en-US" altLang="en-US"/>
              <a:t> – return to some safe state, restart process for that state</a:t>
            </a:r>
            <a:br>
              <a:rPr lang="en-US" altLang="en-US"/>
            </a:br>
            <a:endParaRPr lang="en-US" altLang="en-US"/>
          </a:p>
          <a:p>
            <a:r>
              <a:rPr lang="en-US" altLang="en-US" b="1"/>
              <a:t>Starvation</a:t>
            </a:r>
            <a:r>
              <a:rPr lang="en-US" altLang="en-US"/>
              <a:t> –  same process may always be picked as victim, include number of rollback in cost factor</a:t>
            </a:r>
          </a:p>
        </p:txBody>
      </p:sp>
    </p:spTree>
    <p:extLst>
      <p:ext uri="{BB962C8B-B14F-4D97-AF65-F5344CB8AC3E}">
        <p14:creationId xmlns:p14="http://schemas.microsoft.com/office/powerpoint/2010/main" val="2242357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>
            <a:extLst>
              <a:ext uri="{FF2B5EF4-FFF2-40B4-BE49-F238E27FC236}">
                <a16:creationId xmlns:a16="http://schemas.microsoft.com/office/drawing/2014/main" id="{B3B28BC4-9931-90DB-4C6E-F17A6C001F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9826" y="198438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/>
              <a:t>Deadlock Prevention</a:t>
            </a: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87D19684-5920-31AB-766E-6D4864AFAC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84464" y="1633538"/>
            <a:ext cx="6523037" cy="3822700"/>
          </a:xfrm>
        </p:spPr>
        <p:txBody>
          <a:bodyPr/>
          <a:lstStyle/>
          <a:p>
            <a:r>
              <a:rPr lang="en-US" altLang="en-US" b="1"/>
              <a:t>Mutual Exclusion</a:t>
            </a:r>
            <a:r>
              <a:rPr lang="en-US" altLang="en-US"/>
              <a:t> – not required for sharable resources (e.g., read-only files); must hold for non-sharable resources</a:t>
            </a:r>
          </a:p>
          <a:p>
            <a:r>
              <a:rPr lang="en-US" altLang="en-US" b="1"/>
              <a:t>Hold and Wait</a:t>
            </a:r>
            <a:r>
              <a:rPr lang="en-US" altLang="en-US"/>
              <a:t> – must guarantee that whenever a process requests a resource, it does not hold any other resources</a:t>
            </a:r>
          </a:p>
          <a:p>
            <a:pPr lvl="1"/>
            <a:r>
              <a:rPr lang="en-US" altLang="en-US"/>
              <a:t>Require process to request and be allocated all its resources before it begins execution, or allow process to request resources only when the process has none allocated to it.</a:t>
            </a:r>
          </a:p>
          <a:p>
            <a:pPr lvl="1"/>
            <a:r>
              <a:rPr lang="en-US" altLang="en-US"/>
              <a:t>Low resource utilization; starvation possible</a:t>
            </a:r>
          </a:p>
        </p:txBody>
      </p:sp>
      <p:sp>
        <p:nvSpPr>
          <p:cNvPr id="16388" name="Text Box 1028">
            <a:extLst>
              <a:ext uri="{FF2B5EF4-FFF2-40B4-BE49-F238E27FC236}">
                <a16:creationId xmlns:a16="http://schemas.microsoft.com/office/drawing/2014/main" id="{3FA9EB93-9BED-C89C-C712-A925079CF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1116013"/>
            <a:ext cx="427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Restrain the ways request can be made</a:t>
            </a:r>
          </a:p>
        </p:txBody>
      </p:sp>
    </p:spTree>
    <p:extLst>
      <p:ext uri="{BB962C8B-B14F-4D97-AF65-F5344CB8AC3E}">
        <p14:creationId xmlns:p14="http://schemas.microsoft.com/office/powerpoint/2010/main" val="2836844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>
            <a:extLst>
              <a:ext uri="{FF2B5EF4-FFF2-40B4-BE49-F238E27FC236}">
                <a16:creationId xmlns:a16="http://schemas.microsoft.com/office/drawing/2014/main" id="{41468C4C-22FC-14BE-D6D9-DBB941CF6B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7300" y="166688"/>
            <a:ext cx="7683500" cy="576262"/>
          </a:xfrm>
        </p:spPr>
        <p:txBody>
          <a:bodyPr/>
          <a:lstStyle/>
          <a:p>
            <a:pPr eaLnBrk="1" hangingPunct="1"/>
            <a:r>
              <a:rPr lang="en-US" altLang="en-US"/>
              <a:t>Deadlock Prevention (Cont.)</a:t>
            </a:r>
          </a:p>
        </p:txBody>
      </p:sp>
      <p:sp>
        <p:nvSpPr>
          <p:cNvPr id="17411" name="Rectangle 1027">
            <a:extLst>
              <a:ext uri="{FF2B5EF4-FFF2-40B4-BE49-F238E27FC236}">
                <a16:creationId xmlns:a16="http://schemas.microsoft.com/office/drawing/2014/main" id="{77C13C08-C1D3-6893-8DE4-E14A53CD0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076325"/>
            <a:ext cx="6705600" cy="4446588"/>
          </a:xfrm>
        </p:spPr>
        <p:txBody>
          <a:bodyPr/>
          <a:lstStyle/>
          <a:p>
            <a:r>
              <a:rPr lang="en-US" altLang="en-US" b="1"/>
              <a:t>No Preemption</a:t>
            </a:r>
            <a:r>
              <a:rPr lang="en-US" altLang="en-US"/>
              <a:t> –</a:t>
            </a:r>
          </a:p>
          <a:p>
            <a:pPr lvl="1"/>
            <a:r>
              <a:rPr lang="en-US" altLang="en-US"/>
              <a:t>If a process that is holding some resources requests another resource that cannot be immediately allocated to it, then all resources currently being held are released</a:t>
            </a:r>
          </a:p>
          <a:p>
            <a:pPr lvl="1"/>
            <a:r>
              <a:rPr lang="en-US" altLang="en-US"/>
              <a:t>Preempted resources are added to the list of resources for which the process is waiting</a:t>
            </a:r>
          </a:p>
          <a:p>
            <a:pPr lvl="1"/>
            <a:r>
              <a:rPr lang="en-US" altLang="en-US"/>
              <a:t>Process will be restarted only when it can regain its old resources, as well as the new ones that it is requesting</a:t>
            </a:r>
          </a:p>
          <a:p>
            <a:r>
              <a:rPr lang="en-US" altLang="en-US" b="1"/>
              <a:t>Circular Wait</a:t>
            </a:r>
            <a:r>
              <a:rPr lang="en-US" altLang="en-US"/>
              <a:t> – impose a total ordering of all resource types, and require that each process requests resources in an increasing order of enumeration</a:t>
            </a:r>
          </a:p>
          <a:p>
            <a:pPr lvl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9488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F17210A-E68B-0FE9-A342-95E8803E2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7300" y="103188"/>
            <a:ext cx="7683500" cy="576262"/>
          </a:xfrm>
        </p:spPr>
        <p:txBody>
          <a:bodyPr/>
          <a:lstStyle/>
          <a:p>
            <a:pPr eaLnBrk="1" hangingPunct="1"/>
            <a:r>
              <a:rPr lang="en-US" altLang="en-US"/>
              <a:t>Deadlock Example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123CC0E6-DDE2-6B43-E370-6BFB59448F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9726" y="1076326"/>
            <a:ext cx="6746875" cy="516731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thread one runs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*do_work_one(void *param)</a:t>
            </a:r>
            <a:b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US" alt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pthread_mutex_lock(&amp;first_mutex);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pthread_mutex_lock(&amp;second_mutex);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/** * Do some work */</a:t>
            </a:r>
            <a:b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pthread_mutex_unlock(&amp;second_mutex);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pthread_mutex_unlock(&amp;first_mutex);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pthread_exit(0);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thread two runs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*do_work_two(void *param)</a:t>
            </a:r>
            <a:b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US" alt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pthread_mutex_lock(&amp;second_mutex);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pthread_mutex_lock(&amp;first_mutex);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/** * Do some work */</a:t>
            </a:r>
            <a:b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pthread_mutex_unlock(&amp;first_mutex);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pthread_mutex_unlock(&amp;second_mutex);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pthread_exit(0);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46428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BEFB5E5D-95A5-D048-2D77-D7CE6E34DA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09889" y="12223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Deadlock Example with Lock Ordering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A2836031-3968-F47F-FA83-E97CE9A330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08275" y="1060450"/>
            <a:ext cx="7639050" cy="363855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void transaction(Account from, Account to, double amount)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mutex lock1, lock2;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lock1 = get_lock(from);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lock2 = get_lock(to);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acquire(lock1);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acquire(lock2);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withdraw(from, amount);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deposit(to, amount);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release(lock2);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release(lock1);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85A1933-7BC9-6037-1CB6-FFDAEF3C3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4618038"/>
            <a:ext cx="7048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Helvetica" panose="020B0604020202020204" pitchFamily="34" charset="0"/>
              </a:rPr>
              <a:t>Transactions 1 and 2 execute concurrently.  Transaction  1 transfers $25 from account A to account B, and Transaction 2 transfers $50 from account B to account A</a:t>
            </a:r>
            <a:endParaRPr lang="en-US" altLang="en-US" sz="1600"/>
          </a:p>
          <a:p>
            <a:pPr>
              <a:spcBef>
                <a:spcPct val="50000"/>
              </a:spcBef>
            </a:pPr>
            <a:r>
              <a:rPr lang="en-US" altLang="en-US" sz="1600">
                <a:latin typeface="Helvetica" panose="020B0604020202020204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515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440331D-9F90-36C7-34FE-342AA1478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7926" y="198438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/>
              <a:t>Deadlock Avoidance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68C596A5-5520-E1C4-D8E9-050E55CF41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21000" y="1814513"/>
            <a:ext cx="6629400" cy="3783012"/>
          </a:xfrm>
        </p:spPr>
        <p:txBody>
          <a:bodyPr/>
          <a:lstStyle/>
          <a:p>
            <a:r>
              <a:rPr lang="en-US" altLang="en-US"/>
              <a:t>Simplest and most useful model requires that each process declare the </a:t>
            </a:r>
            <a:r>
              <a:rPr lang="en-US" altLang="en-US" b="1" i="1"/>
              <a:t>maximum number</a:t>
            </a:r>
            <a:r>
              <a:rPr lang="en-US" altLang="en-US" b="1"/>
              <a:t> </a:t>
            </a:r>
            <a:r>
              <a:rPr lang="en-US" altLang="en-US"/>
              <a:t>of resources of each type that it may need</a:t>
            </a:r>
          </a:p>
          <a:p>
            <a:r>
              <a:rPr lang="en-US" altLang="en-US"/>
              <a:t>The deadlock-avoidance algorithm dynamically examines the resource-allocation state to ensure that there can never be a circular-wait condition</a:t>
            </a:r>
          </a:p>
          <a:p>
            <a:r>
              <a:rPr lang="en-US" altLang="en-US"/>
              <a:t>Resource-allocation </a:t>
            </a:r>
            <a:r>
              <a:rPr lang="en-US" altLang="en-US" i="1"/>
              <a:t>state</a:t>
            </a:r>
            <a:r>
              <a:rPr lang="en-US" altLang="en-US"/>
              <a:t> is defined by the number of available and allocated resources, and the maximum demands of the processes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DEA6D8BD-9C9E-B7A1-B81B-D6EF56E1A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8114" y="1098550"/>
            <a:ext cx="7769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Requires that the system has some additional </a:t>
            </a:r>
            <a:r>
              <a:rPr lang="en-US" altLang="en-US" b="1" i="1">
                <a:latin typeface="Helvetica" panose="020B0604020202020204" pitchFamily="34" charset="0"/>
              </a:rPr>
              <a:t>a priori </a:t>
            </a:r>
            <a:r>
              <a:rPr lang="en-US" altLang="en-US">
                <a:latin typeface="Helvetica" panose="020B0604020202020204" pitchFamily="34" charset="0"/>
              </a:rPr>
              <a:t>information </a:t>
            </a:r>
            <a:br>
              <a:rPr lang="en-US" altLang="en-US">
                <a:latin typeface="Helvetica" panose="020B0604020202020204" pitchFamily="34" charset="0"/>
              </a:rPr>
            </a:br>
            <a:r>
              <a:rPr lang="en-US" altLang="en-US">
                <a:latin typeface="Helvetica" panose="020B0604020202020204" pitchFamily="34" charset="0"/>
              </a:rPr>
              <a:t>available</a:t>
            </a:r>
          </a:p>
        </p:txBody>
      </p:sp>
    </p:spTree>
    <p:extLst>
      <p:ext uri="{BB962C8B-B14F-4D97-AF65-F5344CB8AC3E}">
        <p14:creationId xmlns:p14="http://schemas.microsoft.com/office/powerpoint/2010/main" val="1856869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AFE882A-C2DC-8610-EB8A-A526855727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3652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Safe State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F233CBC-ECC9-CA28-006C-33414A72CD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3163" y="1165225"/>
            <a:ext cx="7358062" cy="4997450"/>
          </a:xfrm>
        </p:spPr>
        <p:txBody>
          <a:bodyPr/>
          <a:lstStyle/>
          <a:p>
            <a:r>
              <a:rPr lang="en-US" altLang="en-US"/>
              <a:t>When a process requests an available resource, system must decide if immediate allocation leaves the system in a safe state</a:t>
            </a:r>
          </a:p>
          <a:p>
            <a:r>
              <a:rPr lang="en-US" altLang="en-US"/>
              <a:t>System is in </a:t>
            </a:r>
            <a:r>
              <a:rPr lang="en-US" altLang="en-US" b="1">
                <a:solidFill>
                  <a:srgbClr val="3366FF"/>
                </a:solidFill>
              </a:rPr>
              <a:t>safe state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if there exists a sequence &lt;</a:t>
            </a:r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 …, P</a:t>
            </a:r>
            <a:r>
              <a:rPr lang="en-US" altLang="en-US" i="1" baseline="-25000"/>
              <a:t>n</a:t>
            </a:r>
            <a:r>
              <a:rPr lang="en-US" altLang="en-US"/>
              <a:t>&gt; of ALL the  processes  in the systems such that  for each P</a:t>
            </a:r>
            <a:r>
              <a:rPr lang="en-US" altLang="en-US" baseline="-25000"/>
              <a:t>i</a:t>
            </a:r>
            <a:r>
              <a:rPr lang="en-US" altLang="en-US"/>
              <a:t>, the resources that P</a:t>
            </a:r>
            <a:r>
              <a:rPr lang="en-US" altLang="en-US" baseline="-25000"/>
              <a:t>i </a:t>
            </a:r>
            <a:r>
              <a:rPr lang="en-US" altLang="en-US"/>
              <a:t>can still request can be satisfied by currently available resources + resources held by all the </a:t>
            </a:r>
            <a:r>
              <a:rPr lang="en-US" altLang="en-US" i="1"/>
              <a:t>P</a:t>
            </a:r>
            <a:r>
              <a:rPr lang="en-US" altLang="en-US" i="1" baseline="-25000"/>
              <a:t>j</a:t>
            </a:r>
            <a:r>
              <a:rPr lang="en-US" altLang="en-US"/>
              <a:t>, with</a:t>
            </a:r>
            <a:r>
              <a:rPr lang="en-US" altLang="en-US" i="1"/>
              <a:t> j </a:t>
            </a:r>
            <a:r>
              <a:rPr lang="en-US" altLang="en-US"/>
              <a:t>&lt; </a:t>
            </a:r>
            <a:r>
              <a:rPr lang="en-US" altLang="en-US" i="1"/>
              <a:t>I</a:t>
            </a:r>
            <a:endParaRPr lang="en-US" altLang="en-US"/>
          </a:p>
          <a:p>
            <a:r>
              <a:rPr lang="en-US" altLang="en-US"/>
              <a:t>That is:</a:t>
            </a:r>
          </a:p>
          <a:p>
            <a:pPr lvl="1"/>
            <a:r>
              <a:rPr lang="en-US" altLang="en-US"/>
              <a:t>If P</a:t>
            </a:r>
            <a:r>
              <a:rPr lang="en-US" altLang="en-US" baseline="-25000"/>
              <a:t>i</a:t>
            </a:r>
            <a:r>
              <a:rPr lang="en-US" altLang="en-US"/>
              <a:t> resource needs are not immediately available, then </a:t>
            </a:r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/>
              <a:t> can wait until all </a:t>
            </a:r>
            <a:r>
              <a:rPr lang="en-US" altLang="en-US" i="1"/>
              <a:t>P</a:t>
            </a:r>
            <a:r>
              <a:rPr lang="en-US" altLang="en-US" i="1" baseline="-25000"/>
              <a:t>j</a:t>
            </a:r>
            <a:r>
              <a:rPr lang="en-US" altLang="en-US" i="1"/>
              <a:t> </a:t>
            </a:r>
            <a:r>
              <a:rPr lang="en-US" altLang="en-US"/>
              <a:t>have finished</a:t>
            </a:r>
          </a:p>
          <a:p>
            <a:pPr lvl="1"/>
            <a:r>
              <a:rPr lang="en-US" altLang="en-US"/>
              <a:t>When </a:t>
            </a:r>
            <a:r>
              <a:rPr lang="en-US" altLang="en-US" i="1"/>
              <a:t>P</a:t>
            </a:r>
            <a:r>
              <a:rPr lang="en-US" altLang="en-US" i="1" baseline="-25000"/>
              <a:t>j</a:t>
            </a:r>
            <a:r>
              <a:rPr lang="en-US" altLang="en-US"/>
              <a:t> is finished, </a:t>
            </a:r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/>
              <a:t> can obtain needed resources, execute, return allocated resources, and terminate</a:t>
            </a:r>
          </a:p>
          <a:p>
            <a:pPr lvl="1"/>
            <a:r>
              <a:rPr lang="en-US" altLang="en-US"/>
              <a:t>When </a:t>
            </a:r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/>
              <a:t> terminates, </a:t>
            </a:r>
            <a:r>
              <a:rPr lang="en-US" altLang="en-US" i="1"/>
              <a:t>P</a:t>
            </a:r>
            <a:r>
              <a:rPr lang="en-US" altLang="en-US" i="1" baseline="-25000"/>
              <a:t>i </a:t>
            </a:r>
            <a:r>
              <a:rPr lang="en-US" altLang="en-US" baseline="-25000"/>
              <a:t>+1</a:t>
            </a:r>
            <a:r>
              <a:rPr lang="en-US" altLang="en-US"/>
              <a:t> can obtain its needed resources, and so on </a:t>
            </a:r>
          </a:p>
        </p:txBody>
      </p:sp>
    </p:spTree>
    <p:extLst>
      <p:ext uri="{BB962C8B-B14F-4D97-AF65-F5344CB8AC3E}">
        <p14:creationId xmlns:p14="http://schemas.microsoft.com/office/powerpoint/2010/main" val="3873228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8BDD297-C505-27ED-B27D-3077EEE3A4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Basic Facts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FE68879F-5CA0-62AF-48E6-F1CCDCD926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6338" y="1190625"/>
            <a:ext cx="6597650" cy="4414838"/>
          </a:xfrm>
        </p:spPr>
        <p:txBody>
          <a:bodyPr/>
          <a:lstStyle/>
          <a:p>
            <a:r>
              <a:rPr lang="en-US" altLang="en-US"/>
              <a:t>If a system is in safe state </a:t>
            </a:r>
            <a:r>
              <a:rPr lang="en-US" altLang="en-US">
                <a:sym typeface="Symbol" panose="05050102010706020507" pitchFamily="18" charset="2"/>
              </a:rPr>
              <a:t> no deadlocks</a:t>
            </a:r>
            <a:br>
              <a:rPr lang="en-US" altLang="en-US">
                <a:sym typeface="Symbol" panose="05050102010706020507" pitchFamily="18" charset="2"/>
              </a:rPr>
            </a:br>
            <a:endParaRPr lang="en-US" altLang="en-US">
              <a:sym typeface="Symbol" panose="05050102010706020507" pitchFamily="18" charset="2"/>
            </a:endParaRPr>
          </a:p>
          <a:p>
            <a:r>
              <a:rPr lang="en-US" altLang="en-US">
                <a:sym typeface="Symbol" panose="05050102010706020507" pitchFamily="18" charset="2"/>
              </a:rPr>
              <a:t>If a system is in unsafe state  possibility of deadlock</a:t>
            </a:r>
            <a:br>
              <a:rPr lang="en-US" altLang="en-US">
                <a:sym typeface="Symbol" panose="05050102010706020507" pitchFamily="18" charset="2"/>
              </a:rPr>
            </a:br>
            <a:endParaRPr lang="en-US" altLang="en-US">
              <a:sym typeface="Symbol" panose="05050102010706020507" pitchFamily="18" charset="2"/>
            </a:endParaRPr>
          </a:p>
          <a:p>
            <a:r>
              <a:rPr lang="en-US" altLang="en-US">
                <a:sym typeface="Symbol" panose="05050102010706020507" pitchFamily="18" charset="2"/>
              </a:rPr>
              <a:t>Avoidance  ensure that a system will never enter an unsafe state.</a:t>
            </a:r>
          </a:p>
        </p:txBody>
      </p:sp>
    </p:spTree>
    <p:extLst>
      <p:ext uri="{BB962C8B-B14F-4D97-AF65-F5344CB8AC3E}">
        <p14:creationId xmlns:p14="http://schemas.microsoft.com/office/powerpoint/2010/main" val="3329310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1F45277-6668-C771-9FC1-D2B92AFDA1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0138" y="150813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/>
              <a:t>Safe, Unsafe, Deadlock State 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49D98373-8331-998D-B8CD-61E6310F3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1572" r="13683" b="2194"/>
          <a:stretch>
            <a:fillRect/>
          </a:stretch>
        </p:blipFill>
        <p:spPr bwMode="auto">
          <a:xfrm>
            <a:off x="3970339" y="1308100"/>
            <a:ext cx="40227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68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AAE35D2-1AA2-EFB8-7581-D08597945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3300" y="182563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/>
              <a:t>Deadlock Characterization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96AD42B-4F5F-8175-C65D-CB99C68A3B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9088" y="1541464"/>
            <a:ext cx="6691312" cy="4668837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Mutual exclusion</a:t>
            </a:r>
            <a:r>
              <a:rPr lang="en-US" altLang="en-US" b="1"/>
              <a:t>:</a:t>
            </a:r>
            <a:r>
              <a:rPr lang="en-US" altLang="en-US"/>
              <a:t>  only one process at a time can use a resource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Hold and wait</a:t>
            </a:r>
            <a:r>
              <a:rPr lang="en-US" altLang="en-US" b="1"/>
              <a:t>:</a:t>
            </a:r>
            <a:r>
              <a:rPr lang="en-US" altLang="en-US"/>
              <a:t>  a process holding at least one resource is waiting to acquire additional resources held by other processes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No preemption</a:t>
            </a:r>
            <a:r>
              <a:rPr lang="en-US" altLang="en-US" b="1"/>
              <a:t>:</a:t>
            </a:r>
            <a:r>
              <a:rPr lang="en-US" altLang="en-US"/>
              <a:t>  a resource can be released only voluntarily by the process holding it, after that process has completed its task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Circular wait</a:t>
            </a:r>
            <a:r>
              <a:rPr lang="en-US" altLang="en-US" b="1"/>
              <a:t>:</a:t>
            </a:r>
            <a:r>
              <a:rPr lang="en-US" altLang="en-US"/>
              <a:t>  there exists a set {</a:t>
            </a:r>
            <a:r>
              <a:rPr lang="en-US" altLang="en-US" i="1"/>
              <a:t>P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, …, </a:t>
            </a:r>
            <a:r>
              <a:rPr lang="en-US" altLang="en-US" i="1"/>
              <a:t>P</a:t>
            </a:r>
            <a:r>
              <a:rPr lang="en-US" altLang="en-US" baseline="-25000"/>
              <a:t>n</a:t>
            </a:r>
            <a:r>
              <a:rPr lang="en-US" altLang="en-US"/>
              <a:t>} of waiting processes such that </a:t>
            </a:r>
            <a:r>
              <a:rPr lang="en-US" altLang="en-US" i="1"/>
              <a:t>P</a:t>
            </a:r>
            <a:r>
              <a:rPr lang="en-US" altLang="en-US" baseline="-25000"/>
              <a:t>0 </a:t>
            </a:r>
            <a:r>
              <a:rPr lang="en-US" altLang="en-US"/>
              <a:t>is waiting for a resource that is held by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 is waiting for a resource that is held by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, …, </a:t>
            </a:r>
            <a:r>
              <a:rPr lang="en-US" altLang="en-US" i="1"/>
              <a:t>P</a:t>
            </a:r>
            <a:r>
              <a:rPr lang="en-US" altLang="en-US" i="1" baseline="-25000"/>
              <a:t>n</a:t>
            </a:r>
            <a:r>
              <a:rPr lang="en-US" altLang="en-US" baseline="-25000"/>
              <a:t>–1</a:t>
            </a:r>
            <a:r>
              <a:rPr lang="en-US" altLang="en-US"/>
              <a:t> is waiting for a resource that is held by </a:t>
            </a:r>
            <a:r>
              <a:rPr lang="en-US" altLang="en-US" i="1"/>
              <a:t>P</a:t>
            </a:r>
            <a:r>
              <a:rPr lang="en-US" altLang="en-US" baseline="-25000"/>
              <a:t>n</a:t>
            </a:r>
            <a:r>
              <a:rPr lang="en-US" altLang="en-US"/>
              <a:t>, and </a:t>
            </a:r>
            <a:r>
              <a:rPr lang="en-US" altLang="en-US" i="1"/>
              <a:t>P</a:t>
            </a:r>
            <a:r>
              <a:rPr lang="en-US" altLang="en-US" baseline="-25000"/>
              <a:t>n</a:t>
            </a:r>
            <a:r>
              <a:rPr lang="en-US" altLang="en-US"/>
              <a:t> is waiting for a resource that is held by </a:t>
            </a:r>
            <a:r>
              <a:rPr lang="en-US" altLang="en-US" i="1"/>
              <a:t>P</a:t>
            </a:r>
            <a:r>
              <a:rPr lang="en-US" altLang="en-US" baseline="-25000"/>
              <a:t>0</a:t>
            </a:r>
            <a:r>
              <a:rPr lang="en-US" altLang="en-US"/>
              <a:t>.</a:t>
            </a:r>
          </a:p>
          <a:p>
            <a:endParaRPr lang="en-US" altLang="en-US"/>
          </a:p>
        </p:txBody>
      </p:sp>
      <p:sp>
        <p:nvSpPr>
          <p:cNvPr id="7172" name="Text Box 5">
            <a:extLst>
              <a:ext uri="{FF2B5EF4-FFF2-40B4-BE49-F238E27FC236}">
                <a16:creationId xmlns:a16="http://schemas.microsoft.com/office/drawing/2014/main" id="{D42EF0A4-F875-5914-CC24-2E2C4EB67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1" y="1049338"/>
            <a:ext cx="6353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Deadlock can arise if four conditions hold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2153875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96EBCE2-BB07-4404-DA9F-03D255E3B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65400" y="166688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/>
              <a:t>Avoidance Algorithms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3A03696B-66F0-65D4-C266-7A30CF975F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0463" y="1171575"/>
            <a:ext cx="6659562" cy="4483100"/>
          </a:xfrm>
        </p:spPr>
        <p:txBody>
          <a:bodyPr/>
          <a:lstStyle/>
          <a:p>
            <a:r>
              <a:rPr lang="en-US" altLang="en-US"/>
              <a:t>Single instance of a resource type</a:t>
            </a:r>
          </a:p>
          <a:p>
            <a:pPr lvl="1"/>
            <a:r>
              <a:rPr lang="en-US" altLang="en-US"/>
              <a:t>Use a resource-allocation graph</a:t>
            </a:r>
          </a:p>
          <a:p>
            <a:pPr lvl="1"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Multiple instances of a resource type</a:t>
            </a:r>
          </a:p>
          <a:p>
            <a:pPr lvl="1"/>
            <a:r>
              <a:rPr lang="en-US" altLang="en-US"/>
              <a:t> Use the banker</a:t>
            </a:r>
            <a:r>
              <a:rPr lang="ja-JP" altLang="en-US"/>
              <a:t>’</a:t>
            </a:r>
            <a:r>
              <a:rPr lang="en-US" altLang="ja-JP"/>
              <a:t>s algorithm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35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51357D1-531C-80FB-2403-D7A1759AA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47950" y="198438"/>
            <a:ext cx="7831138" cy="576262"/>
          </a:xfrm>
        </p:spPr>
        <p:txBody>
          <a:bodyPr/>
          <a:lstStyle/>
          <a:p>
            <a:pPr eaLnBrk="1" hangingPunct="1"/>
            <a:r>
              <a:rPr lang="en-US" altLang="en-US"/>
              <a:t>Resource-Allocation Graph Scheme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158F1B7-067B-18D5-6DCC-DB2F9A83C8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2838" y="1155700"/>
            <a:ext cx="6989762" cy="4483100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Claim edge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 </a:t>
            </a:r>
            <a:r>
              <a:rPr lang="en-US" altLang="en-US" i="1">
                <a:sym typeface="Symbol" panose="05050102010706020507" pitchFamily="18" charset="2"/>
              </a:rPr>
              <a:t>R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 indicated that process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 may request resource </a:t>
            </a:r>
            <a:r>
              <a:rPr lang="en-US" altLang="en-US" i="1">
                <a:sym typeface="Symbol" panose="05050102010706020507" pitchFamily="18" charset="2"/>
              </a:rPr>
              <a:t>R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; represented by a dashed line</a:t>
            </a:r>
          </a:p>
          <a:p>
            <a:r>
              <a:rPr lang="en-US" altLang="en-US">
                <a:sym typeface="Symbol" panose="05050102010706020507" pitchFamily="18" charset="2"/>
              </a:rPr>
              <a:t>Claim edge converts to request edge when a process requests a resource</a:t>
            </a:r>
          </a:p>
          <a:p>
            <a:r>
              <a:rPr lang="en-US" altLang="en-US">
                <a:sym typeface="Symbol" panose="05050102010706020507" pitchFamily="18" charset="2"/>
              </a:rPr>
              <a:t>Request edge converted to an assignment edge when the  resource is allocated to the process</a:t>
            </a:r>
          </a:p>
          <a:p>
            <a:r>
              <a:rPr lang="en-US" altLang="en-US">
                <a:sym typeface="Symbol" panose="05050102010706020507" pitchFamily="18" charset="2"/>
              </a:rPr>
              <a:t>When a resource is released by a process, assignment edge reconverts to a claim edge</a:t>
            </a:r>
          </a:p>
          <a:p>
            <a:r>
              <a:rPr lang="en-US" altLang="en-US">
                <a:sym typeface="Symbol" panose="05050102010706020507" pitchFamily="18" charset="2"/>
              </a:rPr>
              <a:t>Resources must be claimed </a:t>
            </a:r>
            <a:r>
              <a:rPr lang="en-US" altLang="en-US" i="1">
                <a:sym typeface="Symbol" panose="05050102010706020507" pitchFamily="18" charset="2"/>
              </a:rPr>
              <a:t>a priori</a:t>
            </a:r>
            <a:r>
              <a:rPr lang="en-US" altLang="en-US">
                <a:sym typeface="Symbol" panose="05050102010706020507" pitchFamily="18" charset="2"/>
              </a:rPr>
              <a:t> in the system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544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DE1007C-45BA-9367-A15E-FCD6004EA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65364" y="280988"/>
            <a:ext cx="8224837" cy="457200"/>
          </a:xfrm>
        </p:spPr>
        <p:txBody>
          <a:bodyPr/>
          <a:lstStyle/>
          <a:p>
            <a:pPr eaLnBrk="1" hangingPunct="1"/>
            <a:r>
              <a:rPr lang="en-US" altLang="en-US" sz="2800"/>
              <a:t>Resource-Allocation Graph</a:t>
            </a:r>
          </a:p>
        </p:txBody>
      </p:sp>
      <p:pic>
        <p:nvPicPr>
          <p:cNvPr id="26627" name="Picture 4" descr="7">
            <a:extLst>
              <a:ext uri="{FF2B5EF4-FFF2-40B4-BE49-F238E27FC236}">
                <a16:creationId xmlns:a16="http://schemas.microsoft.com/office/drawing/2014/main" id="{6EC3BC10-5C43-6C68-08CC-48041DB7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8" y="1409701"/>
            <a:ext cx="3681412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375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1D1AD1F-54EA-1F10-987C-2C7BBAD41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5889" y="260350"/>
            <a:ext cx="8243887" cy="457200"/>
          </a:xfrm>
        </p:spPr>
        <p:txBody>
          <a:bodyPr/>
          <a:lstStyle/>
          <a:p>
            <a:pPr eaLnBrk="1" hangingPunct="1"/>
            <a:r>
              <a:rPr lang="en-US" altLang="en-US" sz="2800"/>
              <a:t>Unsafe State In Resource-Allocation Graph</a:t>
            </a:r>
          </a:p>
        </p:txBody>
      </p:sp>
      <p:pic>
        <p:nvPicPr>
          <p:cNvPr id="27651" name="Picture 4" descr="7">
            <a:extLst>
              <a:ext uri="{FF2B5EF4-FFF2-40B4-BE49-F238E27FC236}">
                <a16:creationId xmlns:a16="http://schemas.microsoft.com/office/drawing/2014/main" id="{5E22D77B-BE88-D198-D54A-67A82212C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82701"/>
            <a:ext cx="336073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1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1766BAB-52A2-AB32-972C-2DE0F58371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27338" y="150813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Resource-Allocation Graph Algorithm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1B35F53-1F9B-34E4-9587-2EF3B0EDC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0" y="1187451"/>
            <a:ext cx="5962650" cy="4303713"/>
          </a:xfrm>
        </p:spPr>
        <p:txBody>
          <a:bodyPr/>
          <a:lstStyle/>
          <a:p>
            <a:r>
              <a:rPr lang="en-US" altLang="en-US"/>
              <a:t>Suppose that process</a:t>
            </a:r>
            <a:r>
              <a:rPr lang="en-US" altLang="en-US" i="1"/>
              <a:t> P</a:t>
            </a:r>
            <a:r>
              <a:rPr lang="en-US" altLang="en-US" i="1" baseline="-25000"/>
              <a:t>i</a:t>
            </a:r>
            <a:r>
              <a:rPr lang="en-US" altLang="en-US"/>
              <a:t> requests a resource </a:t>
            </a:r>
            <a:r>
              <a:rPr lang="en-US" altLang="en-US" i="1">
                <a:sym typeface="Symbol" panose="05050102010706020507" pitchFamily="18" charset="2"/>
              </a:rPr>
              <a:t>R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</a:p>
          <a:p>
            <a:r>
              <a:rPr lang="en-US" altLang="en-US">
                <a:sym typeface="Symbol" panose="05050102010706020507" pitchFamily="18" charset="2"/>
              </a:rPr>
              <a:t>The request can be granted only if converting the request edge to an assignment edge does not result in the formation of a cycle in the resource allocation graph</a:t>
            </a:r>
          </a:p>
        </p:txBody>
      </p:sp>
    </p:spTree>
    <p:extLst>
      <p:ext uri="{BB962C8B-B14F-4D97-AF65-F5344CB8AC3E}">
        <p14:creationId xmlns:p14="http://schemas.microsoft.com/office/powerpoint/2010/main" val="4164793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1CCF26A-0FC9-399D-60FB-79E4A04416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182563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/>
              <a:t>Banker’s Algorithm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06F0B08F-51C7-FDD9-0CEB-A53387F95F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2838" y="1128714"/>
            <a:ext cx="6756400" cy="4441825"/>
          </a:xfrm>
        </p:spPr>
        <p:txBody>
          <a:bodyPr/>
          <a:lstStyle/>
          <a:p>
            <a:r>
              <a:rPr lang="en-US" altLang="en-US"/>
              <a:t>Multiple instances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Each process must a priori claim maximum use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When a process requests a resource it may have to wait  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When a process gets all its resources it must return them in a finite amount of time</a:t>
            </a:r>
          </a:p>
        </p:txBody>
      </p:sp>
    </p:spTree>
    <p:extLst>
      <p:ext uri="{BB962C8B-B14F-4D97-AF65-F5344CB8AC3E}">
        <p14:creationId xmlns:p14="http://schemas.microsoft.com/office/powerpoint/2010/main" val="3003184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8B7AF28-5F7D-1D47-DE9C-C5A035292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98788" y="327025"/>
            <a:ext cx="7586662" cy="431800"/>
          </a:xfrm>
        </p:spPr>
        <p:txBody>
          <a:bodyPr/>
          <a:lstStyle/>
          <a:p>
            <a:pPr eaLnBrk="1" hangingPunct="1"/>
            <a:r>
              <a:rPr lang="en-US" altLang="en-US" sz="2800"/>
              <a:t>Data Structures for the Banker</a:t>
            </a:r>
            <a:r>
              <a:rPr lang="ja-JP" altLang="en-US" sz="2800"/>
              <a:t>’</a:t>
            </a:r>
            <a:r>
              <a:rPr lang="en-US" altLang="ja-JP" sz="2800"/>
              <a:t>s Algorithm </a:t>
            </a:r>
            <a:endParaRPr lang="en-US" altLang="en-US" sz="280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66C6D6A-3DB9-DF93-189F-C51B26525E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16213" y="1654175"/>
            <a:ext cx="7370762" cy="4387850"/>
          </a:xfrm>
        </p:spPr>
        <p:txBody>
          <a:bodyPr/>
          <a:lstStyle/>
          <a:p>
            <a:r>
              <a:rPr lang="en-US" altLang="en-US" b="1"/>
              <a:t>Available</a:t>
            </a:r>
            <a:r>
              <a:rPr lang="en-US" altLang="en-US" i="1"/>
              <a:t>:</a:t>
            </a:r>
            <a:r>
              <a:rPr lang="en-US" altLang="en-US"/>
              <a:t>  Vector of length </a:t>
            </a:r>
            <a:r>
              <a:rPr lang="en-US" altLang="en-US" i="1"/>
              <a:t>m</a:t>
            </a:r>
            <a:r>
              <a:rPr lang="en-US" altLang="en-US"/>
              <a:t>. If available [</a:t>
            </a:r>
            <a:r>
              <a:rPr lang="en-US" altLang="en-US" i="1"/>
              <a:t>j</a:t>
            </a:r>
            <a:r>
              <a:rPr lang="en-US" altLang="en-US"/>
              <a:t>] = </a:t>
            </a:r>
            <a:r>
              <a:rPr lang="en-US" altLang="en-US" i="1"/>
              <a:t>k</a:t>
            </a:r>
            <a:r>
              <a:rPr lang="en-US" altLang="en-US"/>
              <a:t>, there are</a:t>
            </a:r>
            <a:r>
              <a:rPr lang="en-US" altLang="en-US" i="1"/>
              <a:t> k</a:t>
            </a:r>
            <a:r>
              <a:rPr lang="en-US" altLang="en-US"/>
              <a:t> instances of resource type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  <a:r>
              <a:rPr lang="en-US" altLang="en-US" baseline="-25000"/>
              <a:t>  </a:t>
            </a:r>
            <a:r>
              <a:rPr lang="en-US" altLang="en-US"/>
              <a:t>available</a:t>
            </a:r>
          </a:p>
          <a:p>
            <a:endParaRPr lang="en-US" altLang="en-US" sz="800"/>
          </a:p>
          <a:p>
            <a:r>
              <a:rPr lang="en-US" altLang="en-US" b="1">
                <a:solidFill>
                  <a:srgbClr val="000000"/>
                </a:solidFill>
              </a:rPr>
              <a:t>Max</a:t>
            </a:r>
            <a:r>
              <a:rPr lang="en-US" altLang="en-US" i="1"/>
              <a:t>: n x m</a:t>
            </a:r>
            <a:r>
              <a:rPr lang="en-US" altLang="en-US"/>
              <a:t> matrix.  If </a:t>
            </a:r>
            <a:r>
              <a:rPr lang="en-US" altLang="en-US" i="1"/>
              <a:t>Max </a:t>
            </a:r>
            <a:r>
              <a:rPr lang="en-US" altLang="en-US"/>
              <a:t>[</a:t>
            </a:r>
            <a:r>
              <a:rPr lang="en-US" altLang="en-US" i="1"/>
              <a:t>i,j</a:t>
            </a:r>
            <a:r>
              <a:rPr lang="en-US" altLang="en-US"/>
              <a:t>] = </a:t>
            </a:r>
            <a:r>
              <a:rPr lang="en-US" altLang="en-US" i="1"/>
              <a:t>k</a:t>
            </a:r>
            <a:r>
              <a:rPr lang="en-US" altLang="en-US"/>
              <a:t>, then process </a:t>
            </a:r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 i="1"/>
              <a:t> </a:t>
            </a:r>
            <a:r>
              <a:rPr lang="en-US" altLang="en-US"/>
              <a:t>may request at most</a:t>
            </a:r>
            <a:r>
              <a:rPr lang="en-US" altLang="en-US" i="1"/>
              <a:t> k </a:t>
            </a:r>
            <a:r>
              <a:rPr lang="en-US" altLang="en-US"/>
              <a:t>instances of resource type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</a:p>
          <a:p>
            <a:endParaRPr lang="en-US" altLang="en-US" sz="800" i="1" baseline="-25000"/>
          </a:p>
          <a:p>
            <a:r>
              <a:rPr lang="en-US" altLang="en-US" b="1">
                <a:solidFill>
                  <a:srgbClr val="000000"/>
                </a:solidFill>
              </a:rPr>
              <a:t>Allocation</a:t>
            </a:r>
            <a:r>
              <a:rPr lang="en-US" altLang="en-US" i="1"/>
              <a:t>:  n </a:t>
            </a:r>
            <a:r>
              <a:rPr lang="en-US" altLang="en-US"/>
              <a:t>x</a:t>
            </a:r>
            <a:r>
              <a:rPr lang="en-US" altLang="en-US" i="1"/>
              <a:t> m</a:t>
            </a:r>
            <a:r>
              <a:rPr lang="en-US" altLang="en-US"/>
              <a:t> matrix.  If Allocation[</a:t>
            </a:r>
            <a:r>
              <a:rPr lang="en-US" altLang="en-US" i="1"/>
              <a:t>i,j</a:t>
            </a:r>
            <a:r>
              <a:rPr lang="en-US" altLang="en-US"/>
              <a:t>] = </a:t>
            </a:r>
            <a:r>
              <a:rPr lang="en-US" altLang="en-US" i="1"/>
              <a:t>k</a:t>
            </a:r>
            <a:r>
              <a:rPr lang="en-US" altLang="en-US"/>
              <a:t> then</a:t>
            </a:r>
            <a:r>
              <a:rPr lang="en-US" altLang="en-US" i="1"/>
              <a:t> P</a:t>
            </a:r>
            <a:r>
              <a:rPr lang="en-US" altLang="en-US" i="1" baseline="-25000"/>
              <a:t>i</a:t>
            </a:r>
            <a:r>
              <a:rPr lang="en-US" altLang="en-US"/>
              <a:t> is currently allocated </a:t>
            </a:r>
            <a:r>
              <a:rPr lang="en-US" altLang="en-US" i="1"/>
              <a:t>k</a:t>
            </a:r>
            <a:r>
              <a:rPr lang="en-US" altLang="en-US"/>
              <a:t> instances of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</a:p>
          <a:p>
            <a:endParaRPr lang="en-US" altLang="en-US" sz="800" i="1" baseline="-25000"/>
          </a:p>
          <a:p>
            <a:r>
              <a:rPr lang="en-US" altLang="en-US" b="1">
                <a:solidFill>
                  <a:srgbClr val="000000"/>
                </a:solidFill>
              </a:rPr>
              <a:t>Need</a:t>
            </a:r>
            <a:r>
              <a:rPr lang="en-US" altLang="en-US" i="1"/>
              <a:t>:  n </a:t>
            </a:r>
            <a:r>
              <a:rPr lang="en-US" altLang="en-US"/>
              <a:t>x</a:t>
            </a:r>
            <a:r>
              <a:rPr lang="en-US" altLang="en-US" i="1"/>
              <a:t> m</a:t>
            </a:r>
            <a:r>
              <a:rPr lang="en-US" altLang="en-US"/>
              <a:t> matrix. If </a:t>
            </a:r>
            <a:r>
              <a:rPr lang="en-US" altLang="en-US" i="1"/>
              <a:t>Need</a:t>
            </a:r>
            <a:r>
              <a:rPr lang="en-US" altLang="en-US"/>
              <a:t>[</a:t>
            </a:r>
            <a:r>
              <a:rPr lang="en-US" altLang="en-US" i="1"/>
              <a:t>i,j</a:t>
            </a:r>
            <a:r>
              <a:rPr lang="en-US" altLang="en-US"/>
              <a:t>] =</a:t>
            </a:r>
            <a:r>
              <a:rPr lang="en-US" altLang="en-US" i="1"/>
              <a:t> k</a:t>
            </a:r>
            <a:r>
              <a:rPr lang="en-US" altLang="en-US"/>
              <a:t>, then</a:t>
            </a:r>
            <a:r>
              <a:rPr lang="en-US" altLang="en-US" i="1"/>
              <a:t> P</a:t>
            </a:r>
            <a:r>
              <a:rPr lang="en-US" altLang="en-US" i="1" baseline="-25000"/>
              <a:t>i</a:t>
            </a:r>
            <a:r>
              <a:rPr lang="en-US" altLang="en-US"/>
              <a:t> may need </a:t>
            </a:r>
            <a:r>
              <a:rPr lang="en-US" altLang="en-US" i="1"/>
              <a:t>k</a:t>
            </a:r>
            <a:r>
              <a:rPr lang="en-US" altLang="en-US"/>
              <a:t> more instances of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  <a:r>
              <a:rPr lang="en-US" altLang="en-US" baseline="-25000"/>
              <a:t> </a:t>
            </a:r>
            <a:r>
              <a:rPr lang="en-US" altLang="en-US"/>
              <a:t>to complete its task</a:t>
            </a:r>
          </a:p>
          <a:p>
            <a:pPr lvl="2">
              <a:buFont typeface="Webdings" panose="05030102010509060703" pitchFamily="18" charset="2"/>
              <a:buNone/>
            </a:pPr>
            <a:br>
              <a:rPr lang="en-US" altLang="en-US"/>
            </a:br>
            <a:r>
              <a:rPr lang="en-US" altLang="en-US" i="1"/>
              <a:t>Need</a:t>
            </a:r>
            <a:r>
              <a:rPr lang="en-US" altLang="en-US"/>
              <a:t> [</a:t>
            </a:r>
            <a:r>
              <a:rPr lang="en-US" altLang="en-US" i="1"/>
              <a:t>i,j]</a:t>
            </a:r>
            <a:r>
              <a:rPr lang="en-US" altLang="en-US"/>
              <a:t> = </a:t>
            </a:r>
            <a:r>
              <a:rPr lang="en-US" altLang="en-US" i="1"/>
              <a:t>Max</a:t>
            </a:r>
            <a:r>
              <a:rPr lang="en-US" altLang="en-US"/>
              <a:t>[</a:t>
            </a:r>
            <a:r>
              <a:rPr lang="en-US" altLang="en-US" i="1"/>
              <a:t>i,j</a:t>
            </a:r>
            <a:r>
              <a:rPr lang="en-US" altLang="en-US"/>
              <a:t>] – </a:t>
            </a:r>
            <a:r>
              <a:rPr lang="en-US" altLang="en-US" i="1"/>
              <a:t>Allocation</a:t>
            </a:r>
            <a:r>
              <a:rPr lang="en-US" altLang="en-US"/>
              <a:t> [</a:t>
            </a:r>
            <a:r>
              <a:rPr lang="en-US" altLang="en-US" i="1"/>
              <a:t>i,j</a:t>
            </a:r>
            <a:r>
              <a:rPr lang="en-US" altLang="en-US"/>
              <a:t>]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930B9ED8-C6D9-E90F-A563-18C1FDD05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913" y="1108076"/>
            <a:ext cx="693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Let </a:t>
            </a:r>
            <a:r>
              <a:rPr lang="en-US" altLang="en-US" i="1">
                <a:latin typeface="Helvetica" panose="020B0604020202020204" pitchFamily="34" charset="0"/>
              </a:rPr>
              <a:t>n</a:t>
            </a:r>
            <a:r>
              <a:rPr lang="en-US" altLang="en-US">
                <a:latin typeface="Helvetica" panose="020B0604020202020204" pitchFamily="34" charset="0"/>
              </a:rPr>
              <a:t> = number of processes, and </a:t>
            </a:r>
            <a:r>
              <a:rPr lang="en-US" altLang="en-US" i="1">
                <a:latin typeface="Helvetica" panose="020B0604020202020204" pitchFamily="34" charset="0"/>
              </a:rPr>
              <a:t>m </a:t>
            </a:r>
            <a:r>
              <a:rPr lang="en-US" altLang="en-US">
                <a:latin typeface="Helvetica" panose="020B0604020202020204" pitchFamily="34" charset="0"/>
              </a:rPr>
              <a:t>= number of resources types. </a:t>
            </a:r>
          </a:p>
        </p:txBody>
      </p:sp>
    </p:spTree>
    <p:extLst>
      <p:ext uri="{BB962C8B-B14F-4D97-AF65-F5344CB8AC3E}">
        <p14:creationId xmlns:p14="http://schemas.microsoft.com/office/powerpoint/2010/main" val="430157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F5E15C0-336D-2AED-BCF8-0A441DCE8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Safety Algorithm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8D79BF82-1138-CD95-1629-B760B0CE6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2050" y="1157289"/>
            <a:ext cx="7372350" cy="4943475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1.	Let </a:t>
            </a:r>
            <a:r>
              <a:rPr lang="en-US" altLang="en-US" b="1" i="1">
                <a:solidFill>
                  <a:srgbClr val="000000"/>
                </a:solidFill>
              </a:rPr>
              <a:t>Work</a:t>
            </a:r>
            <a:r>
              <a:rPr lang="en-US" altLang="en-US" i="1">
                <a:solidFill>
                  <a:srgbClr val="000000"/>
                </a:solidFill>
              </a:rPr>
              <a:t> </a:t>
            </a:r>
            <a:r>
              <a:rPr lang="en-US" altLang="en-US"/>
              <a:t>and </a:t>
            </a:r>
            <a:r>
              <a:rPr lang="en-US" altLang="en-US" b="1" i="1">
                <a:solidFill>
                  <a:srgbClr val="000000"/>
                </a:solidFill>
              </a:rPr>
              <a:t>Finish</a:t>
            </a:r>
            <a:r>
              <a:rPr lang="en-US" altLang="en-US">
                <a:solidFill>
                  <a:srgbClr val="000000"/>
                </a:solidFill>
              </a:rPr>
              <a:t> </a:t>
            </a:r>
            <a:r>
              <a:rPr lang="en-US" altLang="en-US"/>
              <a:t>be vectors of length</a:t>
            </a:r>
            <a:r>
              <a:rPr lang="en-US" altLang="en-US" i="1"/>
              <a:t> m</a:t>
            </a:r>
            <a:r>
              <a:rPr lang="en-US" altLang="en-US"/>
              <a:t> and</a:t>
            </a:r>
            <a:r>
              <a:rPr lang="en-US" altLang="en-US" i="1"/>
              <a:t> n</a:t>
            </a:r>
            <a:r>
              <a:rPr lang="en-US" altLang="en-US"/>
              <a:t>, respectively.  Initialize: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r>
              <a:rPr lang="en-US" altLang="en-US" b="1" i="1"/>
              <a:t>Work </a:t>
            </a:r>
            <a:r>
              <a:rPr lang="en-US" altLang="en-US" b="1"/>
              <a:t>= </a:t>
            </a:r>
            <a:r>
              <a:rPr lang="en-US" altLang="en-US" b="1" i="1"/>
              <a:t>Available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r>
              <a:rPr lang="en-US" altLang="en-US" b="1" i="1"/>
              <a:t>Finish 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</a:t>
            </a:r>
            <a:r>
              <a:rPr lang="en-US" altLang="en-US" b="1" i="1"/>
              <a:t> false </a:t>
            </a:r>
            <a:r>
              <a:rPr lang="en-US" altLang="en-US" b="1"/>
              <a:t>for</a:t>
            </a:r>
            <a:r>
              <a:rPr lang="en-US" altLang="en-US" b="1" i="1"/>
              <a:t> i</a:t>
            </a:r>
            <a:r>
              <a:rPr lang="en-US" altLang="en-US" b="1"/>
              <a:t> = 0, 1, …, </a:t>
            </a:r>
            <a:r>
              <a:rPr lang="en-US" altLang="en-US" b="1" i="1"/>
              <a:t>n- </a:t>
            </a:r>
            <a:r>
              <a:rPr lang="en-US" altLang="en-US" b="1"/>
              <a:t>1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endParaRPr lang="en-US" altLang="en-US" sz="80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2.	Find an </a:t>
            </a:r>
            <a:r>
              <a:rPr lang="en-US" altLang="en-US" b="1" i="1"/>
              <a:t>i</a:t>
            </a:r>
            <a:r>
              <a:rPr lang="en-US" altLang="en-US" i="1"/>
              <a:t> </a:t>
            </a:r>
            <a:r>
              <a:rPr lang="en-US" altLang="en-US"/>
              <a:t>such that both: </a:t>
            </a:r>
          </a:p>
          <a:p>
            <a:pPr marL="800100" lvl="1" indent="-342900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(a) </a:t>
            </a:r>
            <a:r>
              <a:rPr lang="en-US" altLang="en-US" b="1" i="1"/>
              <a:t>Finish</a:t>
            </a:r>
            <a:r>
              <a:rPr lang="en-US" altLang="en-US" b="1"/>
              <a:t> [</a:t>
            </a:r>
            <a:r>
              <a:rPr lang="en-US" altLang="en-US" b="1" i="1"/>
              <a:t>i</a:t>
            </a:r>
            <a:r>
              <a:rPr lang="en-US" altLang="en-US" b="1"/>
              <a:t>] = </a:t>
            </a:r>
            <a:r>
              <a:rPr lang="en-US" altLang="en-US" b="1" i="1"/>
              <a:t>false</a:t>
            </a:r>
            <a:endParaRPr lang="en-US" altLang="en-US" b="1"/>
          </a:p>
          <a:p>
            <a:pPr marL="800100" lvl="1" indent="-342900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(b) </a:t>
            </a:r>
            <a:r>
              <a:rPr lang="en-US" altLang="en-US" b="1" i="1"/>
              <a:t>Need</a:t>
            </a:r>
            <a:r>
              <a:rPr lang="en-US" altLang="en-US" b="1" i="1" baseline="-25000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Work</a:t>
            </a:r>
          </a:p>
          <a:p>
            <a:pPr marL="800100" lvl="1" indent="-342900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ym typeface="Symbol" panose="05050102010706020507" pitchFamily="18" charset="2"/>
              </a:rPr>
              <a:t>If no such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 b="1" i="1">
                <a:sym typeface="Symbol" panose="05050102010706020507" pitchFamily="18" charset="2"/>
              </a:rPr>
              <a:t>i </a:t>
            </a:r>
            <a:r>
              <a:rPr lang="en-US" altLang="en-US">
                <a:sym typeface="Symbol" panose="05050102010706020507" pitchFamily="18" charset="2"/>
              </a:rPr>
              <a:t>exists, go to step 4</a:t>
            </a:r>
          </a:p>
          <a:p>
            <a:pPr marL="800100" lvl="1" indent="-342900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i="1"/>
              <a:t>3.  </a:t>
            </a:r>
            <a:r>
              <a:rPr lang="en-US" altLang="en-US" b="1" i="1"/>
              <a:t>Work</a:t>
            </a:r>
            <a:r>
              <a:rPr lang="en-US" altLang="en-US" b="1"/>
              <a:t> = </a:t>
            </a:r>
            <a:r>
              <a:rPr lang="en-US" altLang="en-US" b="1" i="1"/>
              <a:t>Work </a:t>
            </a:r>
            <a:r>
              <a:rPr lang="en-US" altLang="en-US" b="1"/>
              <a:t>+ </a:t>
            </a:r>
            <a:r>
              <a:rPr lang="en-US" altLang="en-US" b="1" i="1"/>
              <a:t>Allocation</a:t>
            </a:r>
            <a:r>
              <a:rPr lang="en-US" altLang="en-US" b="1" i="1" baseline="-25000"/>
              <a:t>i</a:t>
            </a:r>
            <a:br>
              <a:rPr lang="en-US" altLang="en-US" b="1"/>
            </a:br>
            <a:r>
              <a:rPr lang="en-US" altLang="en-US" b="1" i="1"/>
              <a:t>Finish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</a:t>
            </a:r>
            <a:r>
              <a:rPr lang="en-US" altLang="en-US" b="1" i="1"/>
              <a:t> true</a:t>
            </a:r>
            <a:br>
              <a:rPr lang="en-US" altLang="en-US" b="1"/>
            </a:br>
            <a:r>
              <a:rPr lang="en-US" altLang="en-US"/>
              <a:t>go to step 2</a:t>
            </a:r>
          </a:p>
          <a:p>
            <a:pPr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4.	If </a:t>
            </a:r>
            <a:r>
              <a:rPr lang="en-US" altLang="en-US" b="1" i="1"/>
              <a:t>Finish</a:t>
            </a:r>
            <a:r>
              <a:rPr lang="en-US" altLang="en-US" b="1"/>
              <a:t> [</a:t>
            </a:r>
            <a:r>
              <a:rPr lang="en-US" altLang="en-US" b="1" i="1"/>
              <a:t>i</a:t>
            </a:r>
            <a:r>
              <a:rPr lang="en-US" altLang="en-US" b="1"/>
              <a:t>] == </a:t>
            </a:r>
            <a:r>
              <a:rPr lang="en-US" altLang="en-US" b="1" i="1"/>
              <a:t>true</a:t>
            </a:r>
            <a:r>
              <a:rPr lang="en-US" altLang="en-US" b="1"/>
              <a:t> </a:t>
            </a:r>
            <a:r>
              <a:rPr lang="en-US" altLang="en-US"/>
              <a:t>for all </a:t>
            </a:r>
            <a:r>
              <a:rPr lang="en-US" altLang="en-US" b="1" i="1"/>
              <a:t>i</a:t>
            </a:r>
            <a:r>
              <a:rPr lang="en-US" altLang="en-US"/>
              <a:t>, then the system is in a safe state</a:t>
            </a:r>
          </a:p>
        </p:txBody>
      </p:sp>
    </p:spTree>
    <p:extLst>
      <p:ext uri="{BB962C8B-B14F-4D97-AF65-F5344CB8AC3E}">
        <p14:creationId xmlns:p14="http://schemas.microsoft.com/office/powerpoint/2010/main" val="2909795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56462EDF-0324-D3CF-3E21-EF9F770072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7175" y="231775"/>
            <a:ext cx="7924800" cy="457200"/>
          </a:xfrm>
        </p:spPr>
        <p:txBody>
          <a:bodyPr/>
          <a:lstStyle/>
          <a:p>
            <a:pPr eaLnBrk="1" hangingPunct="1"/>
            <a:r>
              <a:rPr lang="en-US" altLang="en-US" sz="2800"/>
              <a:t>Resource-Request Algorithm for Process </a:t>
            </a:r>
            <a:r>
              <a:rPr lang="en-US" altLang="en-US" sz="2800" i="1"/>
              <a:t>P</a:t>
            </a:r>
            <a:r>
              <a:rPr lang="en-US" altLang="en-US" sz="2800" i="1" baseline="-25000"/>
              <a:t>i</a:t>
            </a:r>
            <a:endParaRPr lang="en-US" altLang="en-US" sz="280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932BB4B-5495-6414-41B7-76EFBDF4CC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6326" y="1114425"/>
            <a:ext cx="7642225" cy="46863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i="1"/>
              <a:t>     </a:t>
            </a:r>
            <a:r>
              <a:rPr lang="en-US" altLang="en-US" b="1" i="1"/>
              <a:t>Request</a:t>
            </a:r>
            <a:r>
              <a:rPr lang="en-US" altLang="en-US" b="1" i="1" baseline="-25000"/>
              <a:t>i</a:t>
            </a:r>
            <a:r>
              <a:rPr lang="en-US" altLang="en-US"/>
              <a:t> = request vector for process </a:t>
            </a:r>
            <a:r>
              <a:rPr lang="en-US" altLang="en-US" b="1" i="1"/>
              <a:t>P</a:t>
            </a:r>
            <a:r>
              <a:rPr lang="en-US" altLang="en-US" b="1" i="1" baseline="-25000"/>
              <a:t>i</a:t>
            </a:r>
            <a:r>
              <a:rPr lang="en-US" altLang="en-US"/>
              <a:t>.  If </a:t>
            </a:r>
            <a:r>
              <a:rPr lang="en-US" altLang="en-US" b="1" i="1"/>
              <a:t>Request</a:t>
            </a:r>
            <a:r>
              <a:rPr lang="en-US" altLang="en-US" b="1" i="1" baseline="-25000"/>
              <a:t>i</a:t>
            </a:r>
            <a:r>
              <a:rPr lang="en-US" altLang="en-US" b="1" baseline="-25000"/>
              <a:t> </a:t>
            </a:r>
            <a:r>
              <a:rPr lang="en-US" altLang="en-US" b="1"/>
              <a:t>[</a:t>
            </a:r>
            <a:r>
              <a:rPr lang="en-US" altLang="en-US" b="1" i="1"/>
              <a:t>j</a:t>
            </a:r>
            <a:r>
              <a:rPr lang="en-US" altLang="en-US" b="1"/>
              <a:t>] = </a:t>
            </a:r>
            <a:r>
              <a:rPr lang="en-US" altLang="en-US" b="1" i="1"/>
              <a:t>k</a:t>
            </a:r>
            <a:r>
              <a:rPr lang="en-US" altLang="en-US" b="1"/>
              <a:t> </a:t>
            </a:r>
            <a:r>
              <a:rPr lang="en-US" altLang="en-US"/>
              <a:t>then process </a:t>
            </a:r>
            <a:r>
              <a:rPr lang="en-US" altLang="en-US" b="1" i="1"/>
              <a:t>P</a:t>
            </a:r>
            <a:r>
              <a:rPr lang="en-US" altLang="en-US" b="1" i="1" baseline="-25000"/>
              <a:t>i</a:t>
            </a:r>
            <a:r>
              <a:rPr lang="en-US" altLang="en-US"/>
              <a:t> wants </a:t>
            </a:r>
            <a:r>
              <a:rPr lang="en-US" altLang="en-US" b="1" i="1"/>
              <a:t>k</a:t>
            </a:r>
            <a:r>
              <a:rPr lang="en-US" altLang="en-US"/>
              <a:t> instances of resource type </a:t>
            </a:r>
            <a:r>
              <a:rPr lang="en-US" altLang="en-US" b="1" i="1"/>
              <a:t>R</a:t>
            </a:r>
            <a:r>
              <a:rPr lang="en-US" altLang="en-US" b="1" i="1" baseline="-25000"/>
              <a:t>j</a:t>
            </a:r>
            <a:endParaRPr lang="en-US" altLang="en-US" b="1" baseline="-2500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1.	If </a:t>
            </a:r>
            <a:r>
              <a:rPr lang="en-US" altLang="en-US" b="1" i="1"/>
              <a:t>Request</a:t>
            </a:r>
            <a:r>
              <a:rPr lang="en-US" altLang="en-US" b="1" i="1" baseline="-25000"/>
              <a:t>i</a:t>
            </a:r>
            <a:r>
              <a:rPr lang="en-US" altLang="en-US" b="1" i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Need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go to step 2.  Otherwise, raise error condition, since process has exceeded its maximum claim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ym typeface="Symbol" panose="05050102010706020507" pitchFamily="18" charset="2"/>
              </a:rPr>
              <a:t>2.	If </a:t>
            </a:r>
            <a:r>
              <a:rPr lang="en-US" altLang="en-US" b="1" i="1"/>
              <a:t>Request</a:t>
            </a:r>
            <a:r>
              <a:rPr lang="en-US" altLang="en-US" b="1" i="1" baseline="-25000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Available</a:t>
            </a:r>
            <a:r>
              <a:rPr lang="en-US" altLang="en-US">
                <a:sym typeface="Symbol" panose="05050102010706020507" pitchFamily="18" charset="2"/>
              </a:rPr>
              <a:t>, go to step 3.  Otherwise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 must wait, since resources are not available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ym typeface="Symbol" panose="05050102010706020507" pitchFamily="18" charset="2"/>
              </a:rPr>
              <a:t>3.	Pretend to allocate requested resources to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by modifying the state as follows: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		</a:t>
            </a:r>
            <a:r>
              <a:rPr lang="en-US" altLang="en-US" b="1" i="1">
                <a:sym typeface="Symbol" panose="05050102010706020507" pitchFamily="18" charset="2"/>
              </a:rPr>
              <a:t>Available</a:t>
            </a:r>
            <a:r>
              <a:rPr lang="en-US" altLang="en-US" b="1">
                <a:sym typeface="Symbol" panose="05050102010706020507" pitchFamily="18" charset="2"/>
              </a:rPr>
              <a:t> = </a:t>
            </a:r>
            <a:r>
              <a:rPr lang="en-US" altLang="en-US" b="1" i="1">
                <a:sym typeface="Symbol" panose="05050102010706020507" pitchFamily="18" charset="2"/>
              </a:rPr>
              <a:t>Available  </a:t>
            </a:r>
            <a:r>
              <a:rPr lang="en-US" altLang="en-US" b="1">
                <a:sym typeface="Symbol" panose="05050102010706020507" pitchFamily="18" charset="2"/>
              </a:rPr>
              <a:t>–</a:t>
            </a:r>
            <a:r>
              <a:rPr lang="en-US" altLang="en-US" b="1" i="1">
                <a:sym typeface="Symbol" panose="05050102010706020507" pitchFamily="18" charset="2"/>
              </a:rPr>
              <a:t> Request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 b="1">
                <a:sym typeface="Symbol" panose="05050102010706020507" pitchFamily="18" charset="2"/>
              </a:rPr>
              <a:t>		</a:t>
            </a:r>
            <a:r>
              <a:rPr lang="en-US" altLang="en-US" b="1" i="1">
                <a:sym typeface="Symbol" panose="05050102010706020507" pitchFamily="18" charset="2"/>
              </a:rPr>
              <a:t>Allocation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 baseline="-25000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= </a:t>
            </a:r>
            <a:r>
              <a:rPr lang="en-US" altLang="en-US" b="1" i="1">
                <a:sym typeface="Symbol" panose="05050102010706020507" pitchFamily="18" charset="2"/>
              </a:rPr>
              <a:t>Allocation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 + </a:t>
            </a:r>
            <a:r>
              <a:rPr lang="en-US" altLang="en-US" b="1" i="1">
                <a:sym typeface="Symbol" panose="05050102010706020507" pitchFamily="18" charset="2"/>
              </a:rPr>
              <a:t>Request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 b="1">
                <a:sym typeface="Symbol" panose="05050102010706020507" pitchFamily="18" charset="2"/>
              </a:rPr>
              <a:t>		</a:t>
            </a:r>
            <a:r>
              <a:rPr lang="en-US" altLang="en-US" b="1" i="1">
                <a:sym typeface="Symbol" panose="05050102010706020507" pitchFamily="18" charset="2"/>
              </a:rPr>
              <a:t>Need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=</a:t>
            </a:r>
            <a:r>
              <a:rPr lang="en-US" altLang="en-US" b="1" i="1">
                <a:sym typeface="Symbol" panose="05050102010706020507" pitchFamily="18" charset="2"/>
              </a:rPr>
              <a:t> Need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 – </a:t>
            </a:r>
            <a:r>
              <a:rPr lang="en-US" altLang="en-US" b="1" i="1">
                <a:sym typeface="Symbol" panose="05050102010706020507" pitchFamily="18" charset="2"/>
              </a:rPr>
              <a:t>Request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;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>
                <a:sym typeface="Symbol" panose="05050102010706020507" pitchFamily="18" charset="2"/>
              </a:rPr>
              <a:t>If safe  the resources are allocated to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>
                <a:sym typeface="Symbol" panose="05050102010706020507" pitchFamily="18" charset="2"/>
              </a:rPr>
              <a:t>If unsafe 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must wait, and the old resource-allocation state is restored</a:t>
            </a:r>
          </a:p>
        </p:txBody>
      </p:sp>
    </p:spTree>
    <p:extLst>
      <p:ext uri="{BB962C8B-B14F-4D97-AF65-F5344CB8AC3E}">
        <p14:creationId xmlns:p14="http://schemas.microsoft.com/office/powerpoint/2010/main" val="1917100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701F716-C9B1-D775-35C5-06D1041AFB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6350" y="152401"/>
            <a:ext cx="7664450" cy="576263"/>
          </a:xfrm>
        </p:spPr>
        <p:txBody>
          <a:bodyPr/>
          <a:lstStyle/>
          <a:p>
            <a:pPr eaLnBrk="1" hangingPunct="1"/>
            <a:r>
              <a:rPr lang="en-US" altLang="en-US"/>
              <a:t>Example of Banker</a:t>
            </a:r>
            <a:r>
              <a:rPr lang="ja-JP" altLang="en-US"/>
              <a:t>’</a:t>
            </a:r>
            <a:r>
              <a:rPr lang="en-US" altLang="ja-JP"/>
              <a:t>s Algorithm</a:t>
            </a:r>
            <a:endParaRPr lang="en-US" alt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6239A86-3DD7-1CB3-99D3-66E01916D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6488" y="1360488"/>
            <a:ext cx="7923212" cy="4540250"/>
          </a:xfrm>
        </p:spPr>
        <p:txBody>
          <a:bodyPr/>
          <a:lstStyle/>
          <a:p>
            <a:pPr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5 processes </a:t>
            </a:r>
            <a:r>
              <a:rPr lang="en-US" altLang="en-US" i="1"/>
              <a:t>P</a:t>
            </a:r>
            <a:r>
              <a:rPr lang="en-US" altLang="en-US" baseline="-25000"/>
              <a:t>0  </a:t>
            </a:r>
            <a:r>
              <a:rPr lang="en-US" altLang="en-US"/>
              <a:t>through </a:t>
            </a:r>
            <a:r>
              <a:rPr lang="en-US" altLang="en-US" i="1"/>
              <a:t>P</a:t>
            </a:r>
            <a:r>
              <a:rPr lang="en-US" altLang="en-US" baseline="-25000"/>
              <a:t>4</a:t>
            </a:r>
            <a:r>
              <a:rPr lang="en-US" altLang="en-US"/>
              <a:t>; </a:t>
            </a:r>
          </a:p>
          <a:p>
            <a:pPr>
              <a:buFont typeface="Monotype Sorts" pitchFamily="-84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      3 resource types:</a:t>
            </a:r>
          </a:p>
          <a:p>
            <a:pPr>
              <a:buFont typeface="Monotype Sorts" pitchFamily="-84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              </a:t>
            </a:r>
            <a:r>
              <a:rPr lang="en-US" altLang="en-US" i="1"/>
              <a:t>A</a:t>
            </a:r>
            <a:r>
              <a:rPr lang="en-US" altLang="en-US"/>
              <a:t> (10 instances),  </a:t>
            </a:r>
            <a:r>
              <a:rPr lang="en-US" altLang="en-US" i="1"/>
              <a:t>B</a:t>
            </a:r>
            <a:r>
              <a:rPr lang="en-US" altLang="en-US"/>
              <a:t> (5instances), and </a:t>
            </a:r>
            <a:r>
              <a:rPr lang="en-US" altLang="en-US" i="1"/>
              <a:t>C</a:t>
            </a:r>
            <a:r>
              <a:rPr lang="en-US" altLang="en-US"/>
              <a:t> (7 instances)</a:t>
            </a:r>
          </a:p>
          <a:p>
            <a:pPr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Snapshot at time </a:t>
            </a:r>
            <a:r>
              <a:rPr lang="en-US" altLang="en-US" i="1"/>
              <a:t>T</a:t>
            </a:r>
            <a:r>
              <a:rPr lang="en-US" altLang="en-US" baseline="-25000"/>
              <a:t>0</a:t>
            </a:r>
            <a:r>
              <a:rPr lang="en-US" altLang="en-US"/>
              <a:t>:</a:t>
            </a:r>
          </a:p>
          <a:p>
            <a:pPr>
              <a:buFont typeface="Monotype Sorts" pitchFamily="-84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	</a:t>
            </a:r>
            <a:r>
              <a:rPr lang="en-US" altLang="en-US" i="1" u="sng"/>
              <a:t>Allocation</a:t>
            </a:r>
            <a:r>
              <a:rPr lang="en-US" altLang="en-US" i="1"/>
              <a:t>	  </a:t>
            </a:r>
            <a:r>
              <a:rPr lang="en-US" altLang="en-US" i="1" u="sng"/>
              <a:t>Max</a:t>
            </a:r>
            <a:r>
              <a:rPr lang="en-US" altLang="en-US" i="1"/>
              <a:t>	</a:t>
            </a:r>
            <a:r>
              <a:rPr lang="en-US" altLang="en-US" i="1" u="sng"/>
              <a:t>Available</a:t>
            </a:r>
            <a:endParaRPr lang="en-US" altLang="en-US" i="1"/>
          </a:p>
          <a:p>
            <a:pPr>
              <a:buFont typeface="Monotype Sorts" pitchFamily="-84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 i="1"/>
              <a:t>			A B C	       A B C 	A B C</a:t>
            </a:r>
          </a:p>
          <a:p>
            <a:pPr>
              <a:buFont typeface="Monotype Sorts" pitchFamily="-84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</a:t>
            </a:r>
            <a:r>
              <a:rPr lang="en-US" altLang="en-US" i="1"/>
              <a:t>P</a:t>
            </a:r>
            <a:r>
              <a:rPr lang="en-US" altLang="en-US" baseline="-25000"/>
              <a:t>0	</a:t>
            </a:r>
            <a:r>
              <a:rPr lang="en-US" altLang="en-US"/>
              <a:t>0 1 0	         7 5 3 	3 3 2</a:t>
            </a:r>
          </a:p>
          <a:p>
            <a:pPr>
              <a:buFont typeface="Monotype Sorts" pitchFamily="-84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1	</a:t>
            </a:r>
            <a:r>
              <a:rPr lang="en-US" altLang="en-US"/>
              <a:t>2 0 0 	        3 2 2  </a:t>
            </a:r>
          </a:p>
          <a:p>
            <a:pPr>
              <a:buFont typeface="Monotype Sorts" pitchFamily="-84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	3 0 2 	        9 0 2</a:t>
            </a:r>
          </a:p>
          <a:p>
            <a:pPr>
              <a:buFont typeface="Monotype Sorts" pitchFamily="-84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3</a:t>
            </a:r>
            <a:r>
              <a:rPr lang="en-US" altLang="en-US"/>
              <a:t>	2 1 1 	        2 2 2</a:t>
            </a:r>
          </a:p>
          <a:p>
            <a:pPr>
              <a:buFont typeface="Monotype Sorts" pitchFamily="-84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4</a:t>
            </a:r>
            <a:r>
              <a:rPr lang="en-US" altLang="en-US"/>
              <a:t>	0 0 2	         4 3 3  		</a:t>
            </a:r>
          </a:p>
        </p:txBody>
      </p:sp>
    </p:spTree>
    <p:extLst>
      <p:ext uri="{BB962C8B-B14F-4D97-AF65-F5344CB8AC3E}">
        <p14:creationId xmlns:p14="http://schemas.microsoft.com/office/powerpoint/2010/main" val="299751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EF17DE2-B819-39C7-E98C-8F4973BBD7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7300" y="166688"/>
            <a:ext cx="7683500" cy="576262"/>
          </a:xfrm>
        </p:spPr>
        <p:txBody>
          <a:bodyPr/>
          <a:lstStyle/>
          <a:p>
            <a:pPr eaLnBrk="1" hangingPunct="1"/>
            <a:r>
              <a:rPr lang="en-US" altLang="en-US"/>
              <a:t>Resource-Allocation Graph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9D0DC9D-12CC-0363-A3D1-213476D653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08275" y="1557338"/>
            <a:ext cx="6808788" cy="4019550"/>
          </a:xfrm>
        </p:spPr>
        <p:txBody>
          <a:bodyPr/>
          <a:lstStyle/>
          <a:p>
            <a:r>
              <a:rPr lang="en-US" altLang="en-US"/>
              <a:t>V is partitioned into two types:</a:t>
            </a:r>
          </a:p>
          <a:p>
            <a:pPr lvl="1"/>
            <a:r>
              <a:rPr lang="en-US" altLang="en-US" i="1"/>
              <a:t>P</a:t>
            </a:r>
            <a:r>
              <a:rPr lang="en-US" altLang="en-US"/>
              <a:t> = {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, …, </a:t>
            </a:r>
            <a:r>
              <a:rPr lang="en-US" altLang="en-US" i="1"/>
              <a:t>P</a:t>
            </a:r>
            <a:r>
              <a:rPr lang="en-US" altLang="en-US" i="1" baseline="-25000"/>
              <a:t>n</a:t>
            </a:r>
            <a:r>
              <a:rPr lang="en-US" altLang="en-US"/>
              <a:t>}, the set consisting of all the processes in the system</a:t>
            </a:r>
            <a:br>
              <a:rPr lang="en-US" altLang="en-US"/>
            </a:br>
            <a:endParaRPr lang="en-US" altLang="en-US"/>
          </a:p>
          <a:p>
            <a:pPr lvl="1"/>
            <a:r>
              <a:rPr lang="en-US" altLang="en-US" i="1"/>
              <a:t>R</a:t>
            </a:r>
            <a:r>
              <a:rPr lang="en-US" altLang="en-US"/>
              <a:t> = {</a:t>
            </a:r>
            <a:r>
              <a:rPr lang="en-US" altLang="en-US" i="1"/>
              <a:t>R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R</a:t>
            </a:r>
            <a:r>
              <a:rPr lang="en-US" altLang="en-US" baseline="-25000"/>
              <a:t>2</a:t>
            </a:r>
            <a:r>
              <a:rPr lang="en-US" altLang="en-US"/>
              <a:t>, …, </a:t>
            </a:r>
            <a:r>
              <a:rPr lang="en-US" altLang="en-US" i="1"/>
              <a:t>R</a:t>
            </a:r>
            <a:r>
              <a:rPr lang="en-US" altLang="en-US" i="1" baseline="-25000"/>
              <a:t>m</a:t>
            </a:r>
            <a:r>
              <a:rPr lang="en-US" altLang="en-US"/>
              <a:t>}, the set consisting of all resource types in the system</a:t>
            </a:r>
          </a:p>
          <a:p>
            <a:pPr lvl="1"/>
            <a:endParaRPr lang="en-US" altLang="en-US" sz="900"/>
          </a:p>
          <a:p>
            <a:r>
              <a:rPr lang="en-US" altLang="en-US" b="1">
                <a:solidFill>
                  <a:srgbClr val="3366FF"/>
                </a:solidFill>
              </a:rPr>
              <a:t>request edge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directed edge </a:t>
            </a:r>
            <a:r>
              <a:rPr lang="en-US" altLang="en-US" i="1"/>
              <a:t>P</a:t>
            </a:r>
            <a:r>
              <a:rPr lang="en-US" altLang="en-US" i="1" baseline="-25000"/>
              <a:t>i </a:t>
            </a:r>
            <a:r>
              <a:rPr lang="en-US" altLang="en-US">
                <a:sym typeface="Symbol" panose="05050102010706020507" pitchFamily="18" charset="2"/>
              </a:rPr>
              <a:t> </a:t>
            </a:r>
            <a:r>
              <a:rPr lang="en-US" altLang="en-US" i="1">
                <a:sym typeface="Symbol" panose="05050102010706020507" pitchFamily="18" charset="2"/>
              </a:rPr>
              <a:t>R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</a:p>
          <a:p>
            <a:endParaRPr lang="en-US" altLang="en-US" sz="800" i="1" baseline="-25000">
              <a:sym typeface="Symbol" panose="05050102010706020507" pitchFamily="18" charset="2"/>
            </a:endParaRPr>
          </a:p>
          <a:p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assignment edge</a:t>
            </a:r>
            <a:r>
              <a:rPr lang="en-US" altLang="en-US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/>
              <a:t>– directed edge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  <a:r>
              <a:rPr lang="en-US" altLang="en-US" i="1"/>
              <a:t> </a:t>
            </a:r>
            <a:r>
              <a:rPr lang="en-US" altLang="en-US">
                <a:sym typeface="Symbol" panose="05050102010706020507" pitchFamily="18" charset="2"/>
              </a:rPr>
              <a:t>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 i="1" baseline="-25000">
                <a:sym typeface="Symbol" panose="05050102010706020507" pitchFamily="18" charset="2"/>
              </a:rPr>
              <a:t>i</a:t>
            </a:r>
            <a:endParaRPr lang="en-US" altLang="en-US">
              <a:sym typeface="Symbol" panose="05050102010706020507" pitchFamily="18" charset="2"/>
            </a:endParaRP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E108117E-E85E-75A7-1B2C-3D83855CC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1035051"/>
            <a:ext cx="4692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latin typeface="Helvetica" panose="020B0604020202020204" pitchFamily="34" charset="0"/>
              </a:rPr>
              <a:t>A set of vertices </a:t>
            </a:r>
            <a:r>
              <a:rPr lang="en-US" altLang="en-US" sz="2000" i="1">
                <a:latin typeface="Helvetica" panose="020B0604020202020204" pitchFamily="34" charset="0"/>
              </a:rPr>
              <a:t>V</a:t>
            </a:r>
            <a:r>
              <a:rPr lang="en-US" altLang="en-US" sz="2000">
                <a:latin typeface="Helvetica" panose="020B0604020202020204" pitchFamily="34" charset="0"/>
              </a:rPr>
              <a:t> and a set of edges </a:t>
            </a:r>
            <a:r>
              <a:rPr lang="en-US" altLang="en-US" sz="2000" i="1">
                <a:latin typeface="Helvetica" panose="020B0604020202020204" pitchFamily="34" charset="0"/>
              </a:rPr>
              <a:t>E</a:t>
            </a:r>
            <a:r>
              <a:rPr lang="en-US" altLang="en-US" sz="2000">
                <a:latin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017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4B11A2AD-2B7F-A22B-1ABF-B5B2C6AACD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(Cont.)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1FCDFCE-E13F-68FD-7EFE-E995625174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5864" y="1136651"/>
            <a:ext cx="7724775" cy="4640263"/>
          </a:xfrm>
        </p:spPr>
        <p:txBody>
          <a:bodyPr/>
          <a:lstStyle/>
          <a:p>
            <a:pPr>
              <a:tabLst>
                <a:tab pos="2452688" algn="l"/>
                <a:tab pos="3492500" algn="ctr"/>
              </a:tabLst>
            </a:pPr>
            <a:r>
              <a:rPr lang="en-US" altLang="en-US"/>
              <a:t>The content of the matrix </a:t>
            </a:r>
            <a:r>
              <a:rPr lang="en-US" altLang="en-US" b="1" i="1"/>
              <a:t>Need</a:t>
            </a:r>
            <a:r>
              <a:rPr lang="en-US" altLang="en-US"/>
              <a:t> is defined to be </a:t>
            </a:r>
            <a:r>
              <a:rPr lang="en-US" altLang="en-US" b="1" i="1"/>
              <a:t>Max</a:t>
            </a:r>
            <a:r>
              <a:rPr lang="en-US" altLang="en-US" b="1"/>
              <a:t> – </a:t>
            </a:r>
            <a:r>
              <a:rPr lang="en-US" altLang="en-US" b="1" i="1"/>
              <a:t>Allocation</a:t>
            </a:r>
            <a:endParaRPr lang="en-US" altLang="en-US" b="1"/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endParaRPr lang="en-US" altLang="en-US"/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	</a:t>
            </a:r>
            <a:r>
              <a:rPr lang="en-US" altLang="en-US" i="1" u="sng"/>
              <a:t>Need</a:t>
            </a:r>
            <a:endParaRPr lang="en-US" altLang="en-US" u="sng"/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	</a:t>
            </a:r>
            <a:r>
              <a:rPr lang="en-US" altLang="en-US" i="1"/>
              <a:t>A B C</a:t>
            </a:r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0	</a:t>
            </a:r>
            <a:r>
              <a:rPr lang="en-US" altLang="en-US"/>
              <a:t>7 4 3 </a:t>
            </a:r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1	</a:t>
            </a:r>
            <a:r>
              <a:rPr lang="en-US" altLang="en-US"/>
              <a:t>1 2 2 </a:t>
            </a:r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	6 0 0 </a:t>
            </a:r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3</a:t>
            </a:r>
            <a:r>
              <a:rPr lang="en-US" altLang="en-US"/>
              <a:t>	0 1 1</a:t>
            </a:r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4</a:t>
            </a:r>
            <a:r>
              <a:rPr lang="en-US" altLang="en-US"/>
              <a:t>	4 3 1 </a:t>
            </a:r>
            <a:br>
              <a:rPr lang="en-US" altLang="en-US"/>
            </a:br>
            <a:endParaRPr lang="en-US" altLang="en-US"/>
          </a:p>
          <a:p>
            <a:pPr>
              <a:tabLst>
                <a:tab pos="2452688" algn="l"/>
                <a:tab pos="3492500" algn="ctr"/>
              </a:tabLst>
            </a:pPr>
            <a:r>
              <a:rPr lang="en-US" altLang="en-US"/>
              <a:t>The system is in a safe state since the sequence &lt;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3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4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0</a:t>
            </a:r>
            <a:r>
              <a:rPr lang="en-US" altLang="en-US"/>
              <a:t>&gt; satisfies safety criteria</a:t>
            </a:r>
            <a:endParaRPr lang="en-US" altLang="en-US" baseline="-25000"/>
          </a:p>
        </p:txBody>
      </p:sp>
    </p:spTree>
    <p:extLst>
      <p:ext uri="{BB962C8B-B14F-4D97-AF65-F5344CB8AC3E}">
        <p14:creationId xmlns:p14="http://schemas.microsoft.com/office/powerpoint/2010/main" val="4175619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D0A4-BA49-03FE-7589-C8775E45B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AFE9-39DC-78FD-7850-3FD92D33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29" y="247334"/>
            <a:ext cx="11153734" cy="559572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sz="3400" dirty="0"/>
              <a:t>Modern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80E2-2FAC-3780-8CDF-688732385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329" y="1019606"/>
            <a:ext cx="11153882" cy="344128"/>
          </a:xfrm>
        </p:spPr>
        <p:txBody>
          <a:bodyPr wrap="square" lIns="0" tIns="18000" rIns="0" bIns="18000" anchor="ctr" anchorCtr="0">
            <a:spAutoFit/>
          </a:bodyPr>
          <a:lstStyle/>
          <a:p>
            <a:r>
              <a:rPr lang="en-US" dirty="0"/>
              <a:t>Fifth Edition</a:t>
            </a:r>
          </a:p>
        </p:txBody>
      </p:sp>
      <p:pic>
        <p:nvPicPr>
          <p:cNvPr id="14" name="Picture Placeholder 5" descr="Front Cover: Modern Operating Systems Fifth Edition by Tanenbaum and Bos">
            <a:extLst>
              <a:ext uri="{FF2B5EF4-FFF2-40B4-BE49-F238E27FC236}">
                <a16:creationId xmlns:a16="http://schemas.microsoft.com/office/drawing/2014/main" id="{B70D84EB-C5DC-8AD9-FDDF-C8465154A60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/>
        </p:blipFill>
        <p:spPr>
          <a:xfrm>
            <a:off x="568389" y="1587994"/>
            <a:ext cx="3587360" cy="463965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261948-173E-46AD-6E36-6415220F3FC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44641" y="2905715"/>
            <a:ext cx="4050393" cy="498016"/>
          </a:xfrm>
        </p:spPr>
        <p:txBody>
          <a:bodyPr wrap="square" lIns="0" tIns="18000" rIns="0" bIns="18000" anchor="ctr" anchorCtr="0">
            <a:spAutoFit/>
          </a:bodyPr>
          <a:lstStyle/>
          <a:p>
            <a:pPr indent="-101600"/>
            <a:r>
              <a:rPr lang="en-US" dirty="0"/>
              <a:t>Chapter 6 - 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4E54F-7FFE-B0D7-43C4-2DE5DD71CC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44641" y="3704643"/>
            <a:ext cx="4050284" cy="374906"/>
          </a:xfrm>
        </p:spPr>
        <p:txBody>
          <a:bodyPr wrap="square" lIns="0" tIns="18000" rIns="0" bIns="18000" anchor="ctr" anchorCtr="0">
            <a:spAutoFit/>
          </a:bodyPr>
          <a:lstStyle/>
          <a:p>
            <a:pPr indent="-101600"/>
            <a:r>
              <a:rPr lang="en-US" dirty="0"/>
              <a:t>Deadlocks</a:t>
            </a:r>
          </a:p>
        </p:txBody>
      </p:sp>
      <p:pic>
        <p:nvPicPr>
          <p:cNvPr id="12" name="Picture Placeholder 11" descr="Pearson Logo">
            <a:extLst>
              <a:ext uri="{FF2B5EF4-FFF2-40B4-BE49-F238E27FC236}">
                <a16:creationId xmlns:a16="http://schemas.microsoft.com/office/drawing/2014/main" id="{8267DC7D-BB62-A20B-9E9C-1D2CF4F6732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/>
          <a:stretch/>
        </p:blipFill>
        <p:spPr>
          <a:xfrm>
            <a:off x="527300" y="6412112"/>
            <a:ext cx="948533" cy="298884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199703-FF1B-87C8-0317-ECC7FAFBFA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89054" y="6467655"/>
            <a:ext cx="6589712" cy="221018"/>
          </a:xfrm>
        </p:spPr>
        <p:txBody>
          <a:bodyPr lIns="0" tIns="18000" rIns="0" bIns="18000" anchor="ctr" anchorCtr="0">
            <a:spAutoFit/>
          </a:bodyPr>
          <a:lstStyle/>
          <a:p>
            <a:r>
              <a:rPr lang="en-US" altLang="en-US" dirty="0">
                <a:latin typeface="Verdana"/>
                <a:cs typeface="Verdana" panose="020B0604030504040204" pitchFamily="34" charset="0"/>
              </a:rPr>
              <a:t>Copyright © 2023, 2014, 2008 Pearson Education,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5928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DABF5A6-C3A2-0FE2-F7B6-612152A31C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2713" y="182563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/>
              <a:t>Resource-Allocation Graph (Cont.)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2A6ABE9-AC08-2DAC-D7A7-619298C2AE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9826" y="1138239"/>
            <a:ext cx="7343775" cy="4530725"/>
          </a:xfrm>
        </p:spPr>
        <p:txBody>
          <a:bodyPr/>
          <a:lstStyle/>
          <a:p>
            <a:r>
              <a:rPr lang="en-US" altLang="en-US"/>
              <a:t>Process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Resource Type with 4 instances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  <a:p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 i="1"/>
              <a:t> </a:t>
            </a:r>
            <a:r>
              <a:rPr lang="en-US" altLang="en-US"/>
              <a:t>requests instance of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/>
              <a:t> is holding an instance of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  <a:endParaRPr lang="en-US" altLang="en-US" i="1"/>
          </a:p>
        </p:txBody>
      </p:sp>
      <p:sp>
        <p:nvSpPr>
          <p:cNvPr id="10244" name="Oval 4">
            <a:extLst>
              <a:ext uri="{FF2B5EF4-FFF2-40B4-BE49-F238E27FC236}">
                <a16:creationId xmlns:a16="http://schemas.microsoft.com/office/drawing/2014/main" id="{040AA63E-4760-29EE-0C67-DF68785F4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75" y="1493838"/>
            <a:ext cx="495300" cy="495300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45" name="Oval 5">
            <a:extLst>
              <a:ext uri="{FF2B5EF4-FFF2-40B4-BE49-F238E27FC236}">
                <a16:creationId xmlns:a16="http://schemas.microsoft.com/office/drawing/2014/main" id="{C921D2A5-892A-A478-935F-EB16C584E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675" y="5316538"/>
            <a:ext cx="495300" cy="495300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i="1">
                <a:latin typeface="Helvetica" panose="020B0604020202020204" pitchFamily="34" charset="0"/>
              </a:rPr>
              <a:t>P</a:t>
            </a:r>
            <a:r>
              <a:rPr lang="en-US" altLang="en-US" i="1" baseline="-25000">
                <a:latin typeface="Helvetica" panose="020B0604020202020204" pitchFamily="34" charset="0"/>
              </a:rPr>
              <a:t>i</a:t>
            </a:r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6" name="Oval 6">
            <a:extLst>
              <a:ext uri="{FF2B5EF4-FFF2-40B4-BE49-F238E27FC236}">
                <a16:creationId xmlns:a16="http://schemas.microsoft.com/office/drawing/2014/main" id="{B1632925-3EC3-52CA-F548-965D147E0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3914775"/>
            <a:ext cx="495300" cy="495300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i="1">
                <a:latin typeface="Helvetica" panose="020B0604020202020204" pitchFamily="34" charset="0"/>
              </a:rPr>
              <a:t>P</a:t>
            </a:r>
            <a:r>
              <a:rPr lang="en-US" altLang="en-US" i="1" baseline="-25000">
                <a:latin typeface="Helvetica" panose="020B0604020202020204" pitchFamily="34" charset="0"/>
              </a:rPr>
              <a:t>i</a:t>
            </a:r>
            <a:endParaRPr lang="en-US" altLang="en-US" i="1">
              <a:latin typeface="Helvetica" panose="020B0604020202020204" pitchFamily="34" charset="0"/>
            </a:endParaRP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4000484E-6F7A-B6F9-ED56-25F83C563D58}"/>
              </a:ext>
            </a:extLst>
          </p:cNvPr>
          <p:cNvGrpSpPr>
            <a:grpSpLocks/>
          </p:cNvGrpSpPr>
          <p:nvPr/>
        </p:nvGrpSpPr>
        <p:grpSpPr bwMode="auto">
          <a:xfrm>
            <a:off x="5756275" y="2862263"/>
            <a:ext cx="438150" cy="419100"/>
            <a:chOff x="2666" y="1966"/>
            <a:chExt cx="276" cy="264"/>
          </a:xfrm>
          <a:solidFill>
            <a:srgbClr val="CCECFF"/>
          </a:solidFill>
        </p:grpSpPr>
        <p:sp>
          <p:nvSpPr>
            <p:cNvPr id="10264" name="Rectangle 7">
              <a:extLst>
                <a:ext uri="{FF2B5EF4-FFF2-40B4-BE49-F238E27FC236}">
                  <a16:creationId xmlns:a16="http://schemas.microsoft.com/office/drawing/2014/main" id="{A72A1AEE-279C-06C5-52E6-9A36EE180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5" name="Rectangle 8">
              <a:extLst>
                <a:ext uri="{FF2B5EF4-FFF2-40B4-BE49-F238E27FC236}">
                  <a16:creationId xmlns:a16="http://schemas.microsoft.com/office/drawing/2014/main" id="{F688EDC1-36A9-B491-A0DA-A84DFC681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6" name="Rectangle 9">
              <a:extLst>
                <a:ext uri="{FF2B5EF4-FFF2-40B4-BE49-F238E27FC236}">
                  <a16:creationId xmlns:a16="http://schemas.microsoft.com/office/drawing/2014/main" id="{55BDC486-702A-92F3-893D-3F702F580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7" name="Rectangle 10">
              <a:extLst>
                <a:ext uri="{FF2B5EF4-FFF2-40B4-BE49-F238E27FC236}">
                  <a16:creationId xmlns:a16="http://schemas.microsoft.com/office/drawing/2014/main" id="{7BF61D58-52A7-1CE6-9795-945F9212C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8" name="Rectangle 11">
              <a:extLst>
                <a:ext uri="{FF2B5EF4-FFF2-40B4-BE49-F238E27FC236}">
                  <a16:creationId xmlns:a16="http://schemas.microsoft.com/office/drawing/2014/main" id="{98E20E1C-EE19-A6CE-2E2F-EEF1EF2CA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AAC31AFC-3BAD-4D4A-8450-6ED99D2962DF}"/>
              </a:ext>
            </a:extLst>
          </p:cNvPr>
          <p:cNvGrpSpPr>
            <a:grpSpLocks/>
          </p:cNvGrpSpPr>
          <p:nvPr/>
        </p:nvGrpSpPr>
        <p:grpSpPr bwMode="auto">
          <a:xfrm>
            <a:off x="6216650" y="3978275"/>
            <a:ext cx="438150" cy="419100"/>
            <a:chOff x="2666" y="1966"/>
            <a:chExt cx="276" cy="264"/>
          </a:xfrm>
          <a:solidFill>
            <a:srgbClr val="CCECFF"/>
          </a:solidFill>
        </p:grpSpPr>
        <p:sp>
          <p:nvSpPr>
            <p:cNvPr id="10259" name="Rectangle 14">
              <a:extLst>
                <a:ext uri="{FF2B5EF4-FFF2-40B4-BE49-F238E27FC236}">
                  <a16:creationId xmlns:a16="http://schemas.microsoft.com/office/drawing/2014/main" id="{56FE42A3-1C93-0BF9-D70C-4FEC6256B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0" name="Rectangle 15">
              <a:extLst>
                <a:ext uri="{FF2B5EF4-FFF2-40B4-BE49-F238E27FC236}">
                  <a16:creationId xmlns:a16="http://schemas.microsoft.com/office/drawing/2014/main" id="{FDA5AE6B-E097-7F0E-6E53-92D0F96FD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1" name="Rectangle 16">
              <a:extLst>
                <a:ext uri="{FF2B5EF4-FFF2-40B4-BE49-F238E27FC236}">
                  <a16:creationId xmlns:a16="http://schemas.microsoft.com/office/drawing/2014/main" id="{E1C74BDF-50FA-9B68-FEB0-AC6859E02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2" name="Rectangle 17">
              <a:extLst>
                <a:ext uri="{FF2B5EF4-FFF2-40B4-BE49-F238E27FC236}">
                  <a16:creationId xmlns:a16="http://schemas.microsoft.com/office/drawing/2014/main" id="{FEC11B43-5F18-A292-187F-E66DACFB1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3" name="Rectangle 18">
              <a:extLst>
                <a:ext uri="{FF2B5EF4-FFF2-40B4-BE49-F238E27FC236}">
                  <a16:creationId xmlns:a16="http://schemas.microsoft.com/office/drawing/2014/main" id="{E4BCA1AB-7D61-D65F-473C-00371593E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0249" name="Line 19">
            <a:extLst>
              <a:ext uri="{FF2B5EF4-FFF2-40B4-BE49-F238E27FC236}">
                <a16:creationId xmlns:a16="http://schemas.microsoft.com/office/drawing/2014/main" id="{470821CC-2B5E-6D39-5DA0-0CB346541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9625" y="41814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Text Box 20">
            <a:extLst>
              <a:ext uri="{FF2B5EF4-FFF2-40B4-BE49-F238E27FC236}">
                <a16:creationId xmlns:a16="http://schemas.microsoft.com/office/drawing/2014/main" id="{6E579386-DB29-7232-4FA2-EAB54E58F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6975" y="4286578"/>
            <a:ext cx="338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i="1">
                <a:latin typeface="Helvetica" panose="020B0604020202020204" pitchFamily="34" charset="0"/>
              </a:rPr>
              <a:t>R</a:t>
            </a:r>
            <a:r>
              <a:rPr lang="en-US" altLang="en-US" sz="1400" i="1" baseline="-25000">
                <a:latin typeface="Helvetica" panose="020B0604020202020204" pitchFamily="34" charset="0"/>
              </a:rPr>
              <a:t>j</a:t>
            </a:r>
            <a:endParaRPr lang="en-US" altLang="en-US" sz="1400" i="1">
              <a:latin typeface="Helvetica" panose="020B0604020202020204" pitchFamily="34" charset="0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B64A16F1-77B3-69AA-FC55-67F2668D8A3B}"/>
              </a:ext>
            </a:extLst>
          </p:cNvPr>
          <p:cNvGrpSpPr>
            <a:grpSpLocks/>
          </p:cNvGrpSpPr>
          <p:nvPr/>
        </p:nvGrpSpPr>
        <p:grpSpPr bwMode="auto">
          <a:xfrm>
            <a:off x="6194425" y="5380038"/>
            <a:ext cx="438150" cy="419100"/>
            <a:chOff x="2666" y="1966"/>
            <a:chExt cx="276" cy="264"/>
          </a:xfrm>
          <a:solidFill>
            <a:srgbClr val="CCECFF"/>
          </a:solidFill>
        </p:grpSpPr>
        <p:sp>
          <p:nvSpPr>
            <p:cNvPr id="10254" name="Rectangle 22">
              <a:extLst>
                <a:ext uri="{FF2B5EF4-FFF2-40B4-BE49-F238E27FC236}">
                  <a16:creationId xmlns:a16="http://schemas.microsoft.com/office/drawing/2014/main" id="{6C2D84E1-6543-24F1-C10F-7E767036D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55" name="Rectangle 23">
              <a:extLst>
                <a:ext uri="{FF2B5EF4-FFF2-40B4-BE49-F238E27FC236}">
                  <a16:creationId xmlns:a16="http://schemas.microsoft.com/office/drawing/2014/main" id="{9752C115-F18A-4B77-7EEE-2405689F4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56" name="Rectangle 24">
              <a:extLst>
                <a:ext uri="{FF2B5EF4-FFF2-40B4-BE49-F238E27FC236}">
                  <a16:creationId xmlns:a16="http://schemas.microsoft.com/office/drawing/2014/main" id="{7490FC96-624C-514A-8199-0D380DF6B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57" name="Rectangle 25">
              <a:extLst>
                <a:ext uri="{FF2B5EF4-FFF2-40B4-BE49-F238E27FC236}">
                  <a16:creationId xmlns:a16="http://schemas.microsoft.com/office/drawing/2014/main" id="{25109370-4B90-D177-A6BB-6D8843DC9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58" name="Rectangle 26">
              <a:extLst>
                <a:ext uri="{FF2B5EF4-FFF2-40B4-BE49-F238E27FC236}">
                  <a16:creationId xmlns:a16="http://schemas.microsoft.com/office/drawing/2014/main" id="{322959B5-E8D7-C925-5F6C-EC7F9C4B2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0252" name="Line 27">
            <a:extLst>
              <a:ext uri="{FF2B5EF4-FFF2-40B4-BE49-F238E27FC236}">
                <a16:creationId xmlns:a16="http://schemas.microsoft.com/office/drawing/2014/main" id="{1C235A58-75B8-FC98-8B55-984EB86306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5526089"/>
            <a:ext cx="476250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Text Box 28">
            <a:extLst>
              <a:ext uri="{FF2B5EF4-FFF2-40B4-BE49-F238E27FC236}">
                <a16:creationId xmlns:a16="http://schemas.microsoft.com/office/drawing/2014/main" id="{47304F08-FBE3-078D-B0A1-38705A780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225" y="5659765"/>
            <a:ext cx="338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i="1">
                <a:latin typeface="Helvetica" panose="020B0604020202020204" pitchFamily="34" charset="0"/>
              </a:rPr>
              <a:t>R</a:t>
            </a:r>
            <a:r>
              <a:rPr lang="en-US" altLang="en-US" sz="1400" i="1" baseline="-25000">
                <a:latin typeface="Helvetica" panose="020B0604020202020204" pitchFamily="34" charset="0"/>
              </a:rPr>
              <a:t>j</a:t>
            </a:r>
            <a:endParaRPr lang="en-US" altLang="en-US" sz="1400" i="1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7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BE005254-6D0B-DEF1-C0F4-5B4FF9E7B1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0326" y="207963"/>
            <a:ext cx="8150225" cy="512762"/>
          </a:xfrm>
        </p:spPr>
        <p:txBody>
          <a:bodyPr/>
          <a:lstStyle/>
          <a:p>
            <a:pPr eaLnBrk="1" hangingPunct="1"/>
            <a:r>
              <a:rPr lang="en-US" altLang="en-US" sz="2800"/>
              <a:t>Example of a Resource Allocation Graph</a:t>
            </a:r>
          </a:p>
        </p:txBody>
      </p:sp>
      <p:pic>
        <p:nvPicPr>
          <p:cNvPr id="11267" name="Picture 1032">
            <a:extLst>
              <a:ext uri="{FF2B5EF4-FFF2-40B4-BE49-F238E27FC236}">
                <a16:creationId xmlns:a16="http://schemas.microsoft.com/office/drawing/2014/main" id="{66BF8EF6-F1ED-4807-072D-3DF71E88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7" t="926" r="25287" b="1532"/>
          <a:stretch>
            <a:fillRect/>
          </a:stretch>
        </p:blipFill>
        <p:spPr bwMode="auto">
          <a:xfrm>
            <a:off x="4465638" y="1316039"/>
            <a:ext cx="2741612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87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D422A9B-5F8D-568B-EC1E-FC9070F42F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7464" y="273050"/>
            <a:ext cx="8378825" cy="469900"/>
          </a:xfrm>
        </p:spPr>
        <p:txBody>
          <a:bodyPr/>
          <a:lstStyle/>
          <a:p>
            <a:pPr eaLnBrk="1" hangingPunct="1"/>
            <a:r>
              <a:rPr lang="en-US" altLang="en-US" sz="2800"/>
              <a:t>Resource Allocation Graph With A Deadlock</a:t>
            </a:r>
          </a:p>
        </p:txBody>
      </p:sp>
      <p:pic>
        <p:nvPicPr>
          <p:cNvPr id="12291" name="Picture 7">
            <a:extLst>
              <a:ext uri="{FF2B5EF4-FFF2-40B4-BE49-F238E27FC236}">
                <a16:creationId xmlns:a16="http://schemas.microsoft.com/office/drawing/2014/main" id="{3A360514-8043-0EC2-848F-F97CD73A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212851"/>
            <a:ext cx="27813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58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0396306-0C90-C2A7-FC14-27715A9976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65426" y="304800"/>
            <a:ext cx="7954963" cy="457200"/>
          </a:xfrm>
        </p:spPr>
        <p:txBody>
          <a:bodyPr/>
          <a:lstStyle/>
          <a:p>
            <a:pPr eaLnBrk="1" hangingPunct="1"/>
            <a:r>
              <a:rPr lang="en-US" altLang="en-US"/>
              <a:t>Graph With A Cycle But No Deadlock</a:t>
            </a:r>
          </a:p>
        </p:txBody>
      </p:sp>
      <p:pic>
        <p:nvPicPr>
          <p:cNvPr id="13315" name="Picture 4" descr="7">
            <a:extLst>
              <a:ext uri="{FF2B5EF4-FFF2-40B4-BE49-F238E27FC236}">
                <a16:creationId xmlns:a16="http://schemas.microsoft.com/office/drawing/2014/main" id="{91154393-53AE-B2E1-7DB9-852819713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1208089"/>
            <a:ext cx="2952750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491440"/>
      </p:ext>
    </p:extLst>
  </p:cSld>
  <p:clrMapOvr>
    <a:masterClrMapping/>
  </p:clrMapOvr>
</p:sld>
</file>

<file path=ppt/theme/theme1.xml><?xml version="1.0" encoding="utf-8"?>
<a:theme xmlns:a="http://schemas.openxmlformats.org/drawingml/2006/main" name="USHE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USHE_slide options">
  <a:themeElements>
    <a:clrScheme name="Custom 40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33399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3518</Words>
  <Application>Microsoft Office PowerPoint</Application>
  <PresentationFormat>Widescreen</PresentationFormat>
  <Paragraphs>381</Paragraphs>
  <Slides>51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41</vt:i4>
      </vt:variant>
      <vt:variant>
        <vt:lpstr>Slide Titles</vt:lpstr>
      </vt:variant>
      <vt:variant>
        <vt:i4>51</vt:i4>
      </vt:variant>
    </vt:vector>
  </HeadingPairs>
  <TitlesOfParts>
    <vt:vector size="100" baseType="lpstr">
      <vt:lpstr>Monotype Sorts</vt:lpstr>
      <vt:lpstr>Verdana</vt:lpstr>
      <vt:lpstr>Courier New</vt:lpstr>
      <vt:lpstr>Helvetica</vt:lpstr>
      <vt:lpstr>Times New Roman</vt:lpstr>
      <vt:lpstr>Arial</vt:lpstr>
      <vt:lpstr>Webdings</vt:lpstr>
      <vt:lpstr>Symbol</vt:lpstr>
      <vt:lpstr>USHE</vt:lpstr>
      <vt:lpstr>USHE_slide options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os-8</vt:lpstr>
      <vt:lpstr>Modern Operating Systems</vt:lpstr>
      <vt:lpstr>Overview</vt:lpstr>
      <vt:lpstr>System Model</vt:lpstr>
      <vt:lpstr>Deadlock Characterization</vt:lpstr>
      <vt:lpstr>Resource-Allocation Graph</vt:lpstr>
      <vt:lpstr>Resource-Allocation Graph (Cont.)</vt:lpstr>
      <vt:lpstr>Example of a Resource Allocation Graph</vt:lpstr>
      <vt:lpstr>Resource Allocation Graph With A Deadlock</vt:lpstr>
      <vt:lpstr>Graph With A Cycle But No Deadlock</vt:lpstr>
      <vt:lpstr>Basic Facts</vt:lpstr>
      <vt:lpstr>Methods for Handling Deadlocks</vt:lpstr>
      <vt:lpstr>The Dining Philosophers Problem (1)</vt:lpstr>
      <vt:lpstr>The Dining Philosophers Problem (2)</vt:lpstr>
      <vt:lpstr>Resource Deadlocks: Examples</vt:lpstr>
      <vt:lpstr>Deadlock</vt:lpstr>
      <vt:lpstr>Starvation</vt:lpstr>
      <vt:lpstr>Livelock (1 of 2)</vt:lpstr>
      <vt:lpstr>Deadlock Handling</vt:lpstr>
      <vt:lpstr>Ignore the Problem</vt:lpstr>
      <vt:lpstr>Overview (3 of 6)</vt:lpstr>
      <vt:lpstr>Deadlock Detection</vt:lpstr>
      <vt:lpstr>Single Instance of Each Resource Type</vt:lpstr>
      <vt:lpstr>Resource-Allocation Graph and  Wait-for Graph</vt:lpstr>
      <vt:lpstr>Several Instances of a Resource Type</vt:lpstr>
      <vt:lpstr>Detection Algorithm</vt:lpstr>
      <vt:lpstr>Detection Algorithm (Cont.)</vt:lpstr>
      <vt:lpstr>Example of Detection Algorithm</vt:lpstr>
      <vt:lpstr>Example (Cont.)</vt:lpstr>
      <vt:lpstr>Detection-Algorithm Usage</vt:lpstr>
      <vt:lpstr>Recovery from Deadlock:  Process Termination</vt:lpstr>
      <vt:lpstr>Recovery from Deadlock:  Resource Preemption</vt:lpstr>
      <vt:lpstr>Deadlock Prevention</vt:lpstr>
      <vt:lpstr>Deadlock Prevention (Cont.)</vt:lpstr>
      <vt:lpstr>Deadlock Example</vt:lpstr>
      <vt:lpstr>Deadlock Example with Lock Ordering</vt:lpstr>
      <vt:lpstr>Deadlock Avoidance</vt:lpstr>
      <vt:lpstr>Safe State</vt:lpstr>
      <vt:lpstr>Basic Facts</vt:lpstr>
      <vt:lpstr>Safe, Unsafe, Deadlock State </vt:lpstr>
      <vt:lpstr>Avoidance Algorithms</vt:lpstr>
      <vt:lpstr>Resource-Allocation Graph Scheme</vt:lpstr>
      <vt:lpstr>Resource-Allocation Graph</vt:lpstr>
      <vt:lpstr>Unsafe State In Resource-Allocation Graph</vt:lpstr>
      <vt:lpstr>Resource-Allocation Graph Algorithm</vt:lpstr>
      <vt:lpstr>Banker’s Algorithm</vt:lpstr>
      <vt:lpstr>Data Structures for the Banker’s Algorithm </vt:lpstr>
      <vt:lpstr>Safety Algorithm</vt:lpstr>
      <vt:lpstr>Resource-Request Algorithm for Process Pi</vt:lpstr>
      <vt:lpstr>Example of Banker’s Algorithm</vt:lpstr>
      <vt:lpstr>Example (Cont.)</vt:lpstr>
      <vt:lpstr>Modern Operating Systems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Operating Systems, Fifth Edition, Chapter 6</dc:title>
  <dc:subject>Computer Science</dc:subject>
  <dc:creator>Tanenbaum and Bos</dc:creator>
  <cp:keywords/>
  <dc:description>Additional information may be found in the Notes Pane of each slide by pressing F6._x000d_
This presentation contains code snippets. When listening to code, you may need to go character by character to hear all punctuation symbols.</dc:description>
  <cp:lastModifiedBy>Springer, Tom</cp:lastModifiedBy>
  <cp:revision>220</cp:revision>
  <dcterms:modified xsi:type="dcterms:W3CDTF">2025-10-15T22:52:03Z</dcterms:modified>
</cp:coreProperties>
</file>